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301" r:id="rId3"/>
    <p:sldId id="303" r:id="rId4"/>
    <p:sldId id="258" r:id="rId5"/>
    <p:sldId id="265" r:id="rId6"/>
    <p:sldId id="261" r:id="rId7"/>
    <p:sldId id="263" r:id="rId8"/>
    <p:sldId id="260" r:id="rId9"/>
    <p:sldId id="302" r:id="rId10"/>
    <p:sldId id="268" r:id="rId11"/>
    <p:sldId id="262" r:id="rId12"/>
    <p:sldId id="269" r:id="rId13"/>
    <p:sldId id="264" r:id="rId14"/>
  </p:sldIdLst>
  <p:sldSz cx="18288000" cy="10287000"/>
  <p:notesSz cx="6858000" cy="9144000"/>
  <p:embeddedFontLst>
    <p:embeddedFont>
      <p:font typeface="Arimo Bold" panose="020B0604020202020204" charset="0"/>
      <p:regular r:id="rId16"/>
    </p:embeddedFont>
    <p:embeddedFont>
      <p:font typeface="Garet" panose="020B0604020202020204" charset="0"/>
      <p:regular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old" panose="020F0502020204030203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  <p:bold r:id="rId28"/>
    </p:embeddedFont>
    <p:embeddedFont>
      <p:font typeface="Open Sans Light" panose="020B0306030504020204" pitchFamily="34" charset="0"/>
      <p:regular r:id="rId29"/>
      <p:italic r:id="rId30"/>
    </p:embeddedFont>
    <p:embeddedFont>
      <p:font typeface="Open Sans Medium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Bold" panose="00000800000000000000" charset="0"/>
      <p:regular r:id="rId36"/>
    </p:embeddedFont>
    <p:embeddedFont>
      <p:font typeface="Poppins Light" panose="00000400000000000000" pitchFamily="2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BC43"/>
    <a:srgbClr val="853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348" y="26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1AA4B-6539-4252-9F6D-1596BAF811E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A0EB5-99CF-4F39-881B-15FADE14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robat.adobe.com/id/urn:aaid:sc:VA6C2:1f30e0c3-a221-4eb1-bfed-3300bc5f0715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acrobat.adobe.com/id/urn%3Aaaid%3Asc%3Ava6c2%3A3140ce4c-f6c3-4f04-9dc7-3d06ccc452fb/?filetype=application%2F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d.adobe.com/view/b3152506-9aa6-4aaf-aa6d-bb59fb209da9" TargetMode="External"/><Relationship Id="rId5" Type="http://schemas.openxmlformats.org/officeDocument/2006/relationships/hyperlink" Target="https://acrobat.adobe.com/id/urn:aaid:sc:US:df905b55-2f31-4cfc-b318-0771d8b0d536" TargetMode="External"/><Relationship Id="rId4" Type="http://schemas.openxmlformats.org/officeDocument/2006/relationships/hyperlink" Target="https://indd.adobe.com/view/c1b1ab49-049d-4997-bcac-2216397e472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432398" cy="10287000"/>
            <a:chOff x="0" y="0"/>
            <a:chExt cx="25909864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9414622"/>
              <a:ext cx="25909864" cy="4301378"/>
              <a:chOff x="0" y="-38100"/>
              <a:chExt cx="15353993" cy="25489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449777" cy="2510865"/>
              </a:xfrm>
              <a:custGeom>
                <a:avLst/>
                <a:gdLst/>
                <a:ahLst/>
                <a:cxnLst/>
                <a:rect l="l" t="t" r="r" b="b"/>
                <a:pathLst>
                  <a:path w="15353993" h="2510865">
                    <a:moveTo>
                      <a:pt x="0" y="0"/>
                    </a:moveTo>
                    <a:lnTo>
                      <a:pt x="15353993" y="0"/>
                    </a:lnTo>
                    <a:lnTo>
                      <a:pt x="15353993" y="2510865"/>
                    </a:lnTo>
                    <a:lnTo>
                      <a:pt x="0" y="2510865"/>
                    </a:ln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353993" cy="25489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3012400" y="9478916"/>
              <a:ext cx="1371600" cy="4237084"/>
              <a:chOff x="0" y="0"/>
              <a:chExt cx="812800" cy="25108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251086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51086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510865"/>
                    </a:lnTo>
                    <a:lnTo>
                      <a:pt x="0" y="2510865"/>
                    </a:lnTo>
                    <a:close/>
                  </a:path>
                </a:pathLst>
              </a:custGeom>
              <a:solidFill>
                <a:srgbClr val="85359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25489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3012400" y="0"/>
              <a:ext cx="1371600" cy="13716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5359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757041" y="11303030"/>
              <a:ext cx="10434959" cy="72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A section 125 wellness program.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62100" y="5334591"/>
              <a:ext cx="21259800" cy="1523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57"/>
                </a:lnSpc>
              </a:pPr>
              <a:r>
                <a:rPr lang="en-US" sz="9600" spc="-6" dirty="0">
                  <a:solidFill>
                    <a:srgbClr val="76BC4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Poppins Bold"/>
                </a:rPr>
                <a:t>Discover </a:t>
              </a:r>
              <a:r>
                <a:rPr lang="en-US" sz="9600" spc="-6" dirty="0">
                  <a:solidFill>
                    <a:srgbClr val="76BC4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Poppins"/>
                </a:rPr>
                <a:t>the </a:t>
              </a:r>
              <a:r>
                <a:rPr lang="en-US" sz="9600" spc="-6" dirty="0">
                  <a:solidFill>
                    <a:srgbClr val="76BC4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Poppins Bold"/>
                </a:rPr>
                <a:t>Power of KIEhealth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843874" y="1046317"/>
              <a:ext cx="6130646" cy="1796501"/>
            </a:xfrm>
            <a:custGeom>
              <a:avLst/>
              <a:gdLst/>
              <a:ahLst/>
              <a:cxnLst/>
              <a:rect l="l" t="t" r="r" b="b"/>
              <a:pathLst>
                <a:path w="6130646" h="1796501">
                  <a:moveTo>
                    <a:pt x="0" y="0"/>
                  </a:moveTo>
                  <a:lnTo>
                    <a:pt x="6130647" y="0"/>
                  </a:lnTo>
                  <a:lnTo>
                    <a:pt x="6130647" y="1796502"/>
                  </a:lnTo>
                  <a:lnTo>
                    <a:pt x="0" y="1796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767" y="536588"/>
            <a:ext cx="18547535" cy="9750412"/>
            <a:chOff x="0" y="0"/>
            <a:chExt cx="24730047" cy="13000550"/>
          </a:xfrm>
        </p:grpSpPr>
        <p:sp>
          <p:nvSpPr>
            <p:cNvPr id="3" name="AutoShape 3"/>
            <p:cNvSpPr/>
            <p:nvPr/>
          </p:nvSpPr>
          <p:spPr>
            <a:xfrm>
              <a:off x="1325302" y="2068524"/>
              <a:ext cx="22079443" cy="950850"/>
            </a:xfrm>
            <a:prstGeom prst="rect">
              <a:avLst/>
            </a:prstGeom>
            <a:solidFill>
              <a:srgbClr val="191919">
                <a:alpha val="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8512373" y="2524455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04834" y="2428113"/>
              <a:ext cx="4671167" cy="430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676"/>
                </a:lnSpc>
                <a:spcBef>
                  <a:spcPct val="0"/>
                </a:spcBef>
              </a:pPr>
              <a:r>
                <a:rPr lang="en-US" sz="2074" b="1" u="none" spc="8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Tasks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00074" y="2482014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96827" y="3427172"/>
              <a:ext cx="4320268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Initial Payroll Analysis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96827" y="4161106"/>
              <a:ext cx="4707126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Proposal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96827" y="4901488"/>
              <a:ext cx="4950700" cy="809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Contracting: </a:t>
              </a:r>
              <a:r>
                <a:rPr lang="en-US" sz="1697" u="sng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  <a:hlinkClick r:id="rId2" tooltip="https://acrobat.adobe.com/id/urn%3Aaaid%3Asc%3Ava6c2%3A3140ce4c-f6c3-4f04-9dc7-3d06ccc452fb/?filetype=application%2Fpdf"/>
                </a:rPr>
                <a:t>BAA</a:t>
              </a: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, Employer Agreement, </a:t>
              </a:r>
              <a:r>
                <a:rPr lang="en-US" sz="1697" u="sng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  <a:hlinkClick r:id="rId3" tooltip="https://acrobat.adobe.com/id/urn:aaid:sc:VA6C2:1f30e0c3-a221-4eb1-bfed-3300bc5f0715"/>
                </a:rPr>
                <a:t>New Client Form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96827" y="6132705"/>
              <a:ext cx="4274107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u="sng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  <a:hlinkClick r:id="rId4" tooltip="https://indd.adobe.com/view/c1b1ab49-049d-4997-bcac-2216397e4721"/>
                </a:rPr>
                <a:t>Detailed Payroll Analysis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96827" y="7673091"/>
              <a:ext cx="3409047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Cafeteria Agreement</a:t>
              </a:r>
            </a:p>
          </p:txBody>
        </p:sp>
        <p:sp>
          <p:nvSpPr>
            <p:cNvPr id="12" name="AutoShape 12"/>
            <p:cNvSpPr/>
            <p:nvPr/>
          </p:nvSpPr>
          <p:spPr>
            <a:xfrm rot="-5400000">
              <a:off x="6951116" y="2524155"/>
              <a:ext cx="950850" cy="395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7706964" y="3280686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8220643" y="3280686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96827" y="6860974"/>
              <a:ext cx="4320268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u="sng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  <a:hlinkClick r:id="rId5" tooltip="https://acrobat.adobe.com/id/urn:aaid:sc:US:df905b55-2f31-4cfc-b318-0771d8b0d536"/>
                </a:rPr>
                <a:t>Banking ACH Form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96827" y="8401361"/>
              <a:ext cx="4320268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Payroll Setup, Codes, Dry Run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96827" y="9213478"/>
              <a:ext cx="4579077" cy="833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Member Communications, Planning &amp; Strategy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96827" y="10456807"/>
              <a:ext cx="3105535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Go Live (First Payroll)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96827" y="11268923"/>
              <a:ext cx="3409047" cy="40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6"/>
                </a:lnSpc>
              </a:pPr>
              <a:r>
                <a:rPr lang="en-US" sz="1697" u="sng" spc="84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  <a:hlinkClick r:id="rId6" tooltip="https://indd.adobe.com/view/b3152506-9aa6-4aaf-aa6d-bb59fb209da9"/>
                </a:rPr>
                <a:t>Invoicing</a:t>
              </a:r>
            </a:p>
          </p:txBody>
        </p:sp>
        <p:sp>
          <p:nvSpPr>
            <p:cNvPr id="20" name="AutoShape 20"/>
            <p:cNvSpPr/>
            <p:nvPr/>
          </p:nvSpPr>
          <p:spPr>
            <a:xfrm rot="-5400000">
              <a:off x="10133913" y="2524455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221614" y="2482014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2</a:t>
              </a:r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11696847" y="2511094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784548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3</a:t>
              </a:r>
            </a:p>
          </p:txBody>
        </p:sp>
        <p:sp>
          <p:nvSpPr>
            <p:cNvPr id="24" name="AutoShape 24"/>
            <p:cNvSpPr/>
            <p:nvPr/>
          </p:nvSpPr>
          <p:spPr>
            <a:xfrm rot="-5400000">
              <a:off x="13319671" y="2524455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407372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4</a:t>
              </a:r>
            </a:p>
          </p:txBody>
        </p:sp>
        <p:sp>
          <p:nvSpPr>
            <p:cNvPr id="26" name="AutoShape 26"/>
            <p:cNvSpPr/>
            <p:nvPr/>
          </p:nvSpPr>
          <p:spPr>
            <a:xfrm rot="-5400000">
              <a:off x="14858649" y="2524455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946350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5</a:t>
              </a:r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16505429" y="2531136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5593130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6</a:t>
              </a:r>
            </a:p>
          </p:txBody>
        </p:sp>
        <p:sp>
          <p:nvSpPr>
            <p:cNvPr id="30" name="AutoShape 30"/>
            <p:cNvSpPr/>
            <p:nvPr/>
          </p:nvSpPr>
          <p:spPr>
            <a:xfrm rot="-5400000">
              <a:off x="18128254" y="2517775"/>
              <a:ext cx="950850" cy="3898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215954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7</a:t>
              </a:r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15422407" y="6943653"/>
              <a:ext cx="9803683" cy="66787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  <a:ln w="314325" cap="sq">
              <a:solidFill>
                <a:srgbClr val="000000">
                  <a:alpha val="862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8838779" y="2467162"/>
              <a:ext cx="1236471" cy="352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0"/>
                </a:lnSpc>
                <a:spcBef>
                  <a:spcPct val="0"/>
                </a:spcBef>
              </a:pPr>
              <a:r>
                <a:rPr lang="en-US" sz="1697" b="1" u="none" spc="66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Week 8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rot="-5400000">
              <a:off x="16989409" y="6971023"/>
              <a:ext cx="9803683" cy="12048"/>
            </a:xfrm>
            <a:prstGeom prst="rect">
              <a:avLst/>
            </a:prstGeom>
            <a:solidFill>
              <a:srgbClr val="191919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0461603" y="2297312"/>
              <a:ext cx="1236471" cy="596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25"/>
                </a:lnSpc>
                <a:spcBef>
                  <a:spcPct val="0"/>
                </a:spcBef>
              </a:pPr>
              <a:r>
                <a:rPr lang="en-US" sz="1414" b="1" spc="55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KIE Health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2084427" y="2262336"/>
              <a:ext cx="1236471" cy="596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25"/>
                </a:lnSpc>
                <a:spcBef>
                  <a:spcPct val="0"/>
                </a:spcBef>
              </a:pPr>
              <a:r>
                <a:rPr lang="en-US" sz="1414" b="1" spc="55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Group</a:t>
              </a:r>
            </a:p>
            <a:p>
              <a:pPr marL="0" lvl="0" indent="0" algn="ctr">
                <a:lnSpc>
                  <a:spcPts val="1825"/>
                </a:lnSpc>
                <a:spcBef>
                  <a:spcPct val="0"/>
                </a:spcBef>
              </a:pPr>
              <a:r>
                <a:rPr lang="en-US" sz="1414" b="1" u="none" spc="55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Task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9403417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9917096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10966351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11480029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>
              <a:off x="12526782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42"/>
            <p:cNvSpPr/>
            <p:nvPr/>
          </p:nvSpPr>
          <p:spPr>
            <a:xfrm>
              <a:off x="13040461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3"/>
            <p:cNvSpPr/>
            <p:nvPr/>
          </p:nvSpPr>
          <p:spPr>
            <a:xfrm>
              <a:off x="14218972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>
              <a:off x="14732651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>
              <a:off x="15808365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>
              <a:off x="16322044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47"/>
            <p:cNvSpPr/>
            <p:nvPr/>
          </p:nvSpPr>
          <p:spPr>
            <a:xfrm>
              <a:off x="17397757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8"/>
            <p:cNvSpPr/>
            <p:nvPr/>
          </p:nvSpPr>
          <p:spPr>
            <a:xfrm>
              <a:off x="17911436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49"/>
            <p:cNvSpPr/>
            <p:nvPr/>
          </p:nvSpPr>
          <p:spPr>
            <a:xfrm>
              <a:off x="19020582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50"/>
            <p:cNvSpPr/>
            <p:nvPr/>
          </p:nvSpPr>
          <p:spPr>
            <a:xfrm>
              <a:off x="19534260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1"/>
            <p:cNvSpPr/>
            <p:nvPr/>
          </p:nvSpPr>
          <p:spPr>
            <a:xfrm>
              <a:off x="7706964" y="4114333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52"/>
            <p:cNvSpPr/>
            <p:nvPr/>
          </p:nvSpPr>
          <p:spPr>
            <a:xfrm>
              <a:off x="8220643" y="4114333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3"/>
            <p:cNvSpPr/>
            <p:nvPr/>
          </p:nvSpPr>
          <p:spPr>
            <a:xfrm>
              <a:off x="9403417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54"/>
            <p:cNvSpPr/>
            <p:nvPr/>
          </p:nvSpPr>
          <p:spPr>
            <a:xfrm>
              <a:off x="9917096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AutoShape 55"/>
            <p:cNvSpPr/>
            <p:nvPr/>
          </p:nvSpPr>
          <p:spPr>
            <a:xfrm>
              <a:off x="10966351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AutoShape 56"/>
            <p:cNvSpPr/>
            <p:nvPr/>
          </p:nvSpPr>
          <p:spPr>
            <a:xfrm>
              <a:off x="11480029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AutoShape 57"/>
            <p:cNvSpPr/>
            <p:nvPr/>
          </p:nvSpPr>
          <p:spPr>
            <a:xfrm>
              <a:off x="12526782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AutoShape 58"/>
            <p:cNvSpPr/>
            <p:nvPr/>
          </p:nvSpPr>
          <p:spPr>
            <a:xfrm>
              <a:off x="13040461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AutoShape 59"/>
            <p:cNvSpPr/>
            <p:nvPr/>
          </p:nvSpPr>
          <p:spPr>
            <a:xfrm>
              <a:off x="14218972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AutoShape 60"/>
            <p:cNvSpPr/>
            <p:nvPr/>
          </p:nvSpPr>
          <p:spPr>
            <a:xfrm>
              <a:off x="14732651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AutoShape 61"/>
            <p:cNvSpPr/>
            <p:nvPr/>
          </p:nvSpPr>
          <p:spPr>
            <a:xfrm>
              <a:off x="15808365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62"/>
            <p:cNvSpPr/>
            <p:nvPr/>
          </p:nvSpPr>
          <p:spPr>
            <a:xfrm>
              <a:off x="16322044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AutoShape 63"/>
            <p:cNvSpPr/>
            <p:nvPr/>
          </p:nvSpPr>
          <p:spPr>
            <a:xfrm>
              <a:off x="17397757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AutoShape 64"/>
            <p:cNvSpPr/>
            <p:nvPr/>
          </p:nvSpPr>
          <p:spPr>
            <a:xfrm>
              <a:off x="17911436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AutoShape 65"/>
            <p:cNvSpPr/>
            <p:nvPr/>
          </p:nvSpPr>
          <p:spPr>
            <a:xfrm>
              <a:off x="19020582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AutoShape 66"/>
            <p:cNvSpPr/>
            <p:nvPr/>
          </p:nvSpPr>
          <p:spPr>
            <a:xfrm>
              <a:off x="19534260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AutoShape 67"/>
            <p:cNvSpPr/>
            <p:nvPr/>
          </p:nvSpPr>
          <p:spPr>
            <a:xfrm>
              <a:off x="7706964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AutoShape 68"/>
            <p:cNvSpPr/>
            <p:nvPr/>
          </p:nvSpPr>
          <p:spPr>
            <a:xfrm>
              <a:off x="8220643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AutoShape 69"/>
            <p:cNvSpPr/>
            <p:nvPr/>
          </p:nvSpPr>
          <p:spPr>
            <a:xfrm>
              <a:off x="9403417" y="4946526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AutoShape 70"/>
            <p:cNvSpPr/>
            <p:nvPr/>
          </p:nvSpPr>
          <p:spPr>
            <a:xfrm>
              <a:off x="9917096" y="4946526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AutoShape 71"/>
            <p:cNvSpPr/>
            <p:nvPr/>
          </p:nvSpPr>
          <p:spPr>
            <a:xfrm>
              <a:off x="10966351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AutoShape 72"/>
            <p:cNvSpPr/>
            <p:nvPr/>
          </p:nvSpPr>
          <p:spPr>
            <a:xfrm>
              <a:off x="11480029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AutoShape 73"/>
            <p:cNvSpPr/>
            <p:nvPr/>
          </p:nvSpPr>
          <p:spPr>
            <a:xfrm>
              <a:off x="12526782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74"/>
            <p:cNvSpPr/>
            <p:nvPr/>
          </p:nvSpPr>
          <p:spPr>
            <a:xfrm>
              <a:off x="13040461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AutoShape 75"/>
            <p:cNvSpPr/>
            <p:nvPr/>
          </p:nvSpPr>
          <p:spPr>
            <a:xfrm>
              <a:off x="14218972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AutoShape 76"/>
            <p:cNvSpPr/>
            <p:nvPr/>
          </p:nvSpPr>
          <p:spPr>
            <a:xfrm>
              <a:off x="14732651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AutoShape 77"/>
            <p:cNvSpPr/>
            <p:nvPr/>
          </p:nvSpPr>
          <p:spPr>
            <a:xfrm>
              <a:off x="15808365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78"/>
            <p:cNvSpPr/>
            <p:nvPr/>
          </p:nvSpPr>
          <p:spPr>
            <a:xfrm>
              <a:off x="16322044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AutoShape 79"/>
            <p:cNvSpPr/>
            <p:nvPr/>
          </p:nvSpPr>
          <p:spPr>
            <a:xfrm>
              <a:off x="17397757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AutoShape 80"/>
            <p:cNvSpPr/>
            <p:nvPr/>
          </p:nvSpPr>
          <p:spPr>
            <a:xfrm>
              <a:off x="17911436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AutoShape 81"/>
            <p:cNvSpPr/>
            <p:nvPr/>
          </p:nvSpPr>
          <p:spPr>
            <a:xfrm>
              <a:off x="19020582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AutoShape 82"/>
            <p:cNvSpPr/>
            <p:nvPr/>
          </p:nvSpPr>
          <p:spPr>
            <a:xfrm>
              <a:off x="19534260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AutoShape 83"/>
            <p:cNvSpPr/>
            <p:nvPr/>
          </p:nvSpPr>
          <p:spPr>
            <a:xfrm>
              <a:off x="7706964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AutoShape 84"/>
            <p:cNvSpPr/>
            <p:nvPr/>
          </p:nvSpPr>
          <p:spPr>
            <a:xfrm>
              <a:off x="8220643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AutoShape 85"/>
            <p:cNvSpPr/>
            <p:nvPr/>
          </p:nvSpPr>
          <p:spPr>
            <a:xfrm>
              <a:off x="9403417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AutoShape 86"/>
            <p:cNvSpPr/>
            <p:nvPr/>
          </p:nvSpPr>
          <p:spPr>
            <a:xfrm>
              <a:off x="9917096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AutoShape 87"/>
            <p:cNvSpPr/>
            <p:nvPr/>
          </p:nvSpPr>
          <p:spPr>
            <a:xfrm>
              <a:off x="10966351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AutoShape 88"/>
            <p:cNvSpPr/>
            <p:nvPr/>
          </p:nvSpPr>
          <p:spPr>
            <a:xfrm>
              <a:off x="11480029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89"/>
            <p:cNvSpPr/>
            <p:nvPr/>
          </p:nvSpPr>
          <p:spPr>
            <a:xfrm>
              <a:off x="12526782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AutoShape 90"/>
            <p:cNvSpPr/>
            <p:nvPr/>
          </p:nvSpPr>
          <p:spPr>
            <a:xfrm>
              <a:off x="13040461" y="6189855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91"/>
            <p:cNvSpPr/>
            <p:nvPr/>
          </p:nvSpPr>
          <p:spPr>
            <a:xfrm>
              <a:off x="14218972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AutoShape 92"/>
            <p:cNvSpPr/>
            <p:nvPr/>
          </p:nvSpPr>
          <p:spPr>
            <a:xfrm>
              <a:off x="14732651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AutoShape 93"/>
            <p:cNvSpPr/>
            <p:nvPr/>
          </p:nvSpPr>
          <p:spPr>
            <a:xfrm>
              <a:off x="15808365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AutoShape 94"/>
            <p:cNvSpPr/>
            <p:nvPr/>
          </p:nvSpPr>
          <p:spPr>
            <a:xfrm>
              <a:off x="16322044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AutoShape 95"/>
            <p:cNvSpPr/>
            <p:nvPr/>
          </p:nvSpPr>
          <p:spPr>
            <a:xfrm>
              <a:off x="17397757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AutoShape 96"/>
            <p:cNvSpPr/>
            <p:nvPr/>
          </p:nvSpPr>
          <p:spPr>
            <a:xfrm>
              <a:off x="17911436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AutoShape 97"/>
            <p:cNvSpPr/>
            <p:nvPr/>
          </p:nvSpPr>
          <p:spPr>
            <a:xfrm>
              <a:off x="19020582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AutoShape 98"/>
            <p:cNvSpPr/>
            <p:nvPr/>
          </p:nvSpPr>
          <p:spPr>
            <a:xfrm>
              <a:off x="19534260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AutoShape 99"/>
            <p:cNvSpPr/>
            <p:nvPr/>
          </p:nvSpPr>
          <p:spPr>
            <a:xfrm>
              <a:off x="7706964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AutoShape 100"/>
            <p:cNvSpPr/>
            <p:nvPr/>
          </p:nvSpPr>
          <p:spPr>
            <a:xfrm>
              <a:off x="8220643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AutoShape 101"/>
            <p:cNvSpPr/>
            <p:nvPr/>
          </p:nvSpPr>
          <p:spPr>
            <a:xfrm>
              <a:off x="9403417" y="6918124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AutoShape 102"/>
            <p:cNvSpPr/>
            <p:nvPr/>
          </p:nvSpPr>
          <p:spPr>
            <a:xfrm>
              <a:off x="9917096" y="6918124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AutoShape 103"/>
            <p:cNvSpPr/>
            <p:nvPr/>
          </p:nvSpPr>
          <p:spPr>
            <a:xfrm>
              <a:off x="10966351" y="6918124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AutoShape 104"/>
            <p:cNvSpPr/>
            <p:nvPr/>
          </p:nvSpPr>
          <p:spPr>
            <a:xfrm>
              <a:off x="11480029" y="6918124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AutoShape 105"/>
            <p:cNvSpPr/>
            <p:nvPr/>
          </p:nvSpPr>
          <p:spPr>
            <a:xfrm>
              <a:off x="12526782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AutoShape 106"/>
            <p:cNvSpPr/>
            <p:nvPr/>
          </p:nvSpPr>
          <p:spPr>
            <a:xfrm>
              <a:off x="13040461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AutoShape 107"/>
            <p:cNvSpPr/>
            <p:nvPr/>
          </p:nvSpPr>
          <p:spPr>
            <a:xfrm>
              <a:off x="14218972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AutoShape 108"/>
            <p:cNvSpPr/>
            <p:nvPr/>
          </p:nvSpPr>
          <p:spPr>
            <a:xfrm>
              <a:off x="14732651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AutoShape 109"/>
            <p:cNvSpPr/>
            <p:nvPr/>
          </p:nvSpPr>
          <p:spPr>
            <a:xfrm>
              <a:off x="15808365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AutoShape 110"/>
            <p:cNvSpPr/>
            <p:nvPr/>
          </p:nvSpPr>
          <p:spPr>
            <a:xfrm>
              <a:off x="16322044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AutoShape 111"/>
            <p:cNvSpPr/>
            <p:nvPr/>
          </p:nvSpPr>
          <p:spPr>
            <a:xfrm>
              <a:off x="17397757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AutoShape 112"/>
            <p:cNvSpPr/>
            <p:nvPr/>
          </p:nvSpPr>
          <p:spPr>
            <a:xfrm>
              <a:off x="17911436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AutoShape 113"/>
            <p:cNvSpPr/>
            <p:nvPr/>
          </p:nvSpPr>
          <p:spPr>
            <a:xfrm>
              <a:off x="19020582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AutoShape 114"/>
            <p:cNvSpPr/>
            <p:nvPr/>
          </p:nvSpPr>
          <p:spPr>
            <a:xfrm>
              <a:off x="19534260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AutoShape 115"/>
            <p:cNvSpPr/>
            <p:nvPr/>
          </p:nvSpPr>
          <p:spPr>
            <a:xfrm>
              <a:off x="7694986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AutoShape 116"/>
            <p:cNvSpPr/>
            <p:nvPr/>
          </p:nvSpPr>
          <p:spPr>
            <a:xfrm>
              <a:off x="8208665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AutoShape 117"/>
            <p:cNvSpPr/>
            <p:nvPr/>
          </p:nvSpPr>
          <p:spPr>
            <a:xfrm>
              <a:off x="9391439" y="773024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AutoShape 118"/>
            <p:cNvSpPr/>
            <p:nvPr/>
          </p:nvSpPr>
          <p:spPr>
            <a:xfrm>
              <a:off x="9905118" y="773024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AutoShape 119"/>
            <p:cNvSpPr/>
            <p:nvPr/>
          </p:nvSpPr>
          <p:spPr>
            <a:xfrm>
              <a:off x="10954373" y="773024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AutoShape 120"/>
            <p:cNvSpPr/>
            <p:nvPr/>
          </p:nvSpPr>
          <p:spPr>
            <a:xfrm>
              <a:off x="11468051" y="773024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AutoShape 121"/>
            <p:cNvSpPr/>
            <p:nvPr/>
          </p:nvSpPr>
          <p:spPr>
            <a:xfrm>
              <a:off x="12514804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AutoShape 122"/>
            <p:cNvSpPr/>
            <p:nvPr/>
          </p:nvSpPr>
          <p:spPr>
            <a:xfrm>
              <a:off x="13028482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AutoShape 123"/>
            <p:cNvSpPr/>
            <p:nvPr/>
          </p:nvSpPr>
          <p:spPr>
            <a:xfrm>
              <a:off x="14206994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AutoShape 124"/>
            <p:cNvSpPr/>
            <p:nvPr/>
          </p:nvSpPr>
          <p:spPr>
            <a:xfrm>
              <a:off x="14720673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AutoShape 125"/>
            <p:cNvSpPr/>
            <p:nvPr/>
          </p:nvSpPr>
          <p:spPr>
            <a:xfrm>
              <a:off x="15796387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AutoShape 126"/>
            <p:cNvSpPr/>
            <p:nvPr/>
          </p:nvSpPr>
          <p:spPr>
            <a:xfrm>
              <a:off x="16310065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AutoShape 127"/>
            <p:cNvSpPr/>
            <p:nvPr/>
          </p:nvSpPr>
          <p:spPr>
            <a:xfrm>
              <a:off x="17385779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AutoShape 128"/>
            <p:cNvSpPr/>
            <p:nvPr/>
          </p:nvSpPr>
          <p:spPr>
            <a:xfrm>
              <a:off x="17899458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AutoShape 129"/>
            <p:cNvSpPr/>
            <p:nvPr/>
          </p:nvSpPr>
          <p:spPr>
            <a:xfrm>
              <a:off x="19008604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130"/>
            <p:cNvSpPr/>
            <p:nvPr/>
          </p:nvSpPr>
          <p:spPr>
            <a:xfrm>
              <a:off x="19522282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AutoShape 131"/>
            <p:cNvSpPr/>
            <p:nvPr/>
          </p:nvSpPr>
          <p:spPr>
            <a:xfrm>
              <a:off x="7694986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AutoShape 132"/>
            <p:cNvSpPr/>
            <p:nvPr/>
          </p:nvSpPr>
          <p:spPr>
            <a:xfrm>
              <a:off x="8208665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AutoShape 133"/>
            <p:cNvSpPr/>
            <p:nvPr/>
          </p:nvSpPr>
          <p:spPr>
            <a:xfrm>
              <a:off x="9391439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AutoShape 134"/>
            <p:cNvSpPr/>
            <p:nvPr/>
          </p:nvSpPr>
          <p:spPr>
            <a:xfrm>
              <a:off x="9905118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AutoShape 135"/>
            <p:cNvSpPr/>
            <p:nvPr/>
          </p:nvSpPr>
          <p:spPr>
            <a:xfrm>
              <a:off x="10954373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AutoShape 136"/>
            <p:cNvSpPr/>
            <p:nvPr/>
          </p:nvSpPr>
          <p:spPr>
            <a:xfrm>
              <a:off x="11468051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AutoShape 137"/>
            <p:cNvSpPr/>
            <p:nvPr/>
          </p:nvSpPr>
          <p:spPr>
            <a:xfrm>
              <a:off x="12514804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AutoShape 138"/>
            <p:cNvSpPr/>
            <p:nvPr/>
          </p:nvSpPr>
          <p:spPr>
            <a:xfrm>
              <a:off x="13028482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9"/>
            <p:cNvSpPr/>
            <p:nvPr/>
          </p:nvSpPr>
          <p:spPr>
            <a:xfrm>
              <a:off x="14206994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AutoShape 140"/>
            <p:cNvSpPr/>
            <p:nvPr/>
          </p:nvSpPr>
          <p:spPr>
            <a:xfrm>
              <a:off x="14720673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AutoShape 141"/>
            <p:cNvSpPr/>
            <p:nvPr/>
          </p:nvSpPr>
          <p:spPr>
            <a:xfrm>
              <a:off x="15796387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AutoShape 142"/>
            <p:cNvSpPr/>
            <p:nvPr/>
          </p:nvSpPr>
          <p:spPr>
            <a:xfrm>
              <a:off x="16310065" y="8458511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AutoShape 143"/>
            <p:cNvSpPr/>
            <p:nvPr/>
          </p:nvSpPr>
          <p:spPr>
            <a:xfrm>
              <a:off x="17385779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AutoShape 144"/>
            <p:cNvSpPr/>
            <p:nvPr/>
          </p:nvSpPr>
          <p:spPr>
            <a:xfrm>
              <a:off x="17899458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AutoShape 145"/>
            <p:cNvSpPr/>
            <p:nvPr/>
          </p:nvSpPr>
          <p:spPr>
            <a:xfrm>
              <a:off x="19008604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AutoShape 146"/>
            <p:cNvSpPr/>
            <p:nvPr/>
          </p:nvSpPr>
          <p:spPr>
            <a:xfrm>
              <a:off x="19522282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AutoShape 147"/>
            <p:cNvSpPr/>
            <p:nvPr/>
          </p:nvSpPr>
          <p:spPr>
            <a:xfrm>
              <a:off x="7706964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AutoShape 148"/>
            <p:cNvSpPr/>
            <p:nvPr/>
          </p:nvSpPr>
          <p:spPr>
            <a:xfrm>
              <a:off x="8220643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AutoShape 149"/>
            <p:cNvSpPr/>
            <p:nvPr/>
          </p:nvSpPr>
          <p:spPr>
            <a:xfrm>
              <a:off x="9403417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AutoShape 150"/>
            <p:cNvSpPr/>
            <p:nvPr/>
          </p:nvSpPr>
          <p:spPr>
            <a:xfrm>
              <a:off x="9917096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AutoShape 151"/>
            <p:cNvSpPr/>
            <p:nvPr/>
          </p:nvSpPr>
          <p:spPr>
            <a:xfrm>
              <a:off x="10966351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AutoShape 152"/>
            <p:cNvSpPr/>
            <p:nvPr/>
          </p:nvSpPr>
          <p:spPr>
            <a:xfrm>
              <a:off x="11480029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AutoShape 153"/>
            <p:cNvSpPr/>
            <p:nvPr/>
          </p:nvSpPr>
          <p:spPr>
            <a:xfrm>
              <a:off x="12526782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AutoShape 154"/>
            <p:cNvSpPr/>
            <p:nvPr/>
          </p:nvSpPr>
          <p:spPr>
            <a:xfrm>
              <a:off x="13040461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AutoShape 155"/>
            <p:cNvSpPr/>
            <p:nvPr/>
          </p:nvSpPr>
          <p:spPr>
            <a:xfrm>
              <a:off x="14218972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AutoShape 156"/>
            <p:cNvSpPr/>
            <p:nvPr/>
          </p:nvSpPr>
          <p:spPr>
            <a:xfrm>
              <a:off x="14732651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AutoShape 157"/>
            <p:cNvSpPr/>
            <p:nvPr/>
          </p:nvSpPr>
          <p:spPr>
            <a:xfrm>
              <a:off x="15808365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AutoShape 158"/>
            <p:cNvSpPr/>
            <p:nvPr/>
          </p:nvSpPr>
          <p:spPr>
            <a:xfrm>
              <a:off x="16322044" y="9270628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AutoShape 159"/>
            <p:cNvSpPr/>
            <p:nvPr/>
          </p:nvSpPr>
          <p:spPr>
            <a:xfrm>
              <a:off x="17397757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AutoShape 160"/>
            <p:cNvSpPr/>
            <p:nvPr/>
          </p:nvSpPr>
          <p:spPr>
            <a:xfrm>
              <a:off x="17911436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AutoShape 161"/>
            <p:cNvSpPr/>
            <p:nvPr/>
          </p:nvSpPr>
          <p:spPr>
            <a:xfrm>
              <a:off x="19020582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AutoShape 162"/>
            <p:cNvSpPr/>
            <p:nvPr/>
          </p:nvSpPr>
          <p:spPr>
            <a:xfrm>
              <a:off x="19534260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AutoShape 163"/>
            <p:cNvSpPr/>
            <p:nvPr/>
          </p:nvSpPr>
          <p:spPr>
            <a:xfrm>
              <a:off x="7706964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AutoShape 164"/>
            <p:cNvSpPr/>
            <p:nvPr/>
          </p:nvSpPr>
          <p:spPr>
            <a:xfrm>
              <a:off x="8220643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AutoShape 165"/>
            <p:cNvSpPr/>
            <p:nvPr/>
          </p:nvSpPr>
          <p:spPr>
            <a:xfrm>
              <a:off x="9403417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AutoShape 166"/>
            <p:cNvSpPr/>
            <p:nvPr/>
          </p:nvSpPr>
          <p:spPr>
            <a:xfrm>
              <a:off x="9917096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AutoShape 167"/>
            <p:cNvSpPr/>
            <p:nvPr/>
          </p:nvSpPr>
          <p:spPr>
            <a:xfrm>
              <a:off x="10966351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AutoShape 168"/>
            <p:cNvSpPr/>
            <p:nvPr/>
          </p:nvSpPr>
          <p:spPr>
            <a:xfrm>
              <a:off x="11480029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AutoShape 169"/>
            <p:cNvSpPr/>
            <p:nvPr/>
          </p:nvSpPr>
          <p:spPr>
            <a:xfrm>
              <a:off x="12526782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AutoShape 170"/>
            <p:cNvSpPr/>
            <p:nvPr/>
          </p:nvSpPr>
          <p:spPr>
            <a:xfrm>
              <a:off x="13040461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AutoShape 171"/>
            <p:cNvSpPr/>
            <p:nvPr/>
          </p:nvSpPr>
          <p:spPr>
            <a:xfrm>
              <a:off x="14218972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AutoShape 172"/>
            <p:cNvSpPr/>
            <p:nvPr/>
          </p:nvSpPr>
          <p:spPr>
            <a:xfrm>
              <a:off x="14732651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AutoShape 173"/>
            <p:cNvSpPr/>
            <p:nvPr/>
          </p:nvSpPr>
          <p:spPr>
            <a:xfrm>
              <a:off x="15808365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AutoShape 174"/>
            <p:cNvSpPr/>
            <p:nvPr/>
          </p:nvSpPr>
          <p:spPr>
            <a:xfrm>
              <a:off x="16322044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AutoShape 175"/>
            <p:cNvSpPr/>
            <p:nvPr/>
          </p:nvSpPr>
          <p:spPr>
            <a:xfrm>
              <a:off x="17397757" y="10513957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AutoShape 176"/>
            <p:cNvSpPr/>
            <p:nvPr/>
          </p:nvSpPr>
          <p:spPr>
            <a:xfrm>
              <a:off x="17911436" y="10513957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AutoShape 177"/>
            <p:cNvSpPr/>
            <p:nvPr/>
          </p:nvSpPr>
          <p:spPr>
            <a:xfrm>
              <a:off x="19020582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AutoShape 178"/>
            <p:cNvSpPr/>
            <p:nvPr/>
          </p:nvSpPr>
          <p:spPr>
            <a:xfrm>
              <a:off x="19534260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AutoShape 179"/>
            <p:cNvSpPr/>
            <p:nvPr/>
          </p:nvSpPr>
          <p:spPr>
            <a:xfrm>
              <a:off x="7694986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AutoShape 180"/>
            <p:cNvSpPr/>
            <p:nvPr/>
          </p:nvSpPr>
          <p:spPr>
            <a:xfrm>
              <a:off x="8208665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AutoShape 181"/>
            <p:cNvSpPr/>
            <p:nvPr/>
          </p:nvSpPr>
          <p:spPr>
            <a:xfrm>
              <a:off x="9391439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AutoShape 182"/>
            <p:cNvSpPr/>
            <p:nvPr/>
          </p:nvSpPr>
          <p:spPr>
            <a:xfrm>
              <a:off x="9905118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AutoShape 183"/>
            <p:cNvSpPr/>
            <p:nvPr/>
          </p:nvSpPr>
          <p:spPr>
            <a:xfrm>
              <a:off x="10954373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AutoShape 184"/>
            <p:cNvSpPr/>
            <p:nvPr/>
          </p:nvSpPr>
          <p:spPr>
            <a:xfrm>
              <a:off x="11468051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AutoShape 185"/>
            <p:cNvSpPr/>
            <p:nvPr/>
          </p:nvSpPr>
          <p:spPr>
            <a:xfrm>
              <a:off x="12514804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AutoShape 186"/>
            <p:cNvSpPr/>
            <p:nvPr/>
          </p:nvSpPr>
          <p:spPr>
            <a:xfrm>
              <a:off x="13028482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AutoShape 187"/>
            <p:cNvSpPr/>
            <p:nvPr/>
          </p:nvSpPr>
          <p:spPr>
            <a:xfrm>
              <a:off x="14206994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AutoShape 188"/>
            <p:cNvSpPr/>
            <p:nvPr/>
          </p:nvSpPr>
          <p:spPr>
            <a:xfrm>
              <a:off x="14720673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AutoShape 189"/>
            <p:cNvSpPr/>
            <p:nvPr/>
          </p:nvSpPr>
          <p:spPr>
            <a:xfrm>
              <a:off x="15796387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AutoShape 190"/>
            <p:cNvSpPr/>
            <p:nvPr/>
          </p:nvSpPr>
          <p:spPr>
            <a:xfrm>
              <a:off x="16310065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AutoShape 191"/>
            <p:cNvSpPr/>
            <p:nvPr/>
          </p:nvSpPr>
          <p:spPr>
            <a:xfrm>
              <a:off x="17385779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AutoShape 192"/>
            <p:cNvSpPr/>
            <p:nvPr/>
          </p:nvSpPr>
          <p:spPr>
            <a:xfrm>
              <a:off x="17899458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AutoShape 193"/>
            <p:cNvSpPr/>
            <p:nvPr/>
          </p:nvSpPr>
          <p:spPr>
            <a:xfrm>
              <a:off x="19008604" y="11326073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AutoShape 194"/>
            <p:cNvSpPr/>
            <p:nvPr/>
          </p:nvSpPr>
          <p:spPr>
            <a:xfrm>
              <a:off x="19522282" y="11326073"/>
              <a:ext cx="399934" cy="552815"/>
            </a:xfrm>
            <a:prstGeom prst="rect">
              <a:avLst/>
            </a:prstGeom>
            <a:solidFill>
              <a:srgbClr val="E1E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AutoShape 195"/>
            <p:cNvSpPr/>
            <p:nvPr/>
          </p:nvSpPr>
          <p:spPr>
            <a:xfrm>
              <a:off x="20885861" y="3280686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AutoShape 196"/>
            <p:cNvSpPr/>
            <p:nvPr/>
          </p:nvSpPr>
          <p:spPr>
            <a:xfrm>
              <a:off x="20885861" y="4114333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AutoShape 197"/>
            <p:cNvSpPr/>
            <p:nvPr/>
          </p:nvSpPr>
          <p:spPr>
            <a:xfrm>
              <a:off x="20885861" y="494652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AutoShape 198"/>
            <p:cNvSpPr/>
            <p:nvPr/>
          </p:nvSpPr>
          <p:spPr>
            <a:xfrm>
              <a:off x="20885861" y="6189855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AutoShape 199"/>
            <p:cNvSpPr/>
            <p:nvPr/>
          </p:nvSpPr>
          <p:spPr>
            <a:xfrm>
              <a:off x="20885861" y="6918124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AutoShape 200"/>
            <p:cNvSpPr/>
            <p:nvPr/>
          </p:nvSpPr>
          <p:spPr>
            <a:xfrm>
              <a:off x="20873882" y="773024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AutoShape 201"/>
            <p:cNvSpPr/>
            <p:nvPr/>
          </p:nvSpPr>
          <p:spPr>
            <a:xfrm>
              <a:off x="20873882" y="8458511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AutoShape 202"/>
            <p:cNvSpPr/>
            <p:nvPr/>
          </p:nvSpPr>
          <p:spPr>
            <a:xfrm>
              <a:off x="20885861" y="9270628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AutoShape 203"/>
            <p:cNvSpPr/>
            <p:nvPr/>
          </p:nvSpPr>
          <p:spPr>
            <a:xfrm>
              <a:off x="20885861" y="10513957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AutoShape 204"/>
            <p:cNvSpPr/>
            <p:nvPr/>
          </p:nvSpPr>
          <p:spPr>
            <a:xfrm>
              <a:off x="20873882" y="11326073"/>
              <a:ext cx="399934" cy="552815"/>
            </a:xfrm>
            <a:prstGeom prst="rect">
              <a:avLst/>
            </a:prstGeom>
            <a:solidFill>
              <a:srgbClr val="75BB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AutoShape 205"/>
            <p:cNvSpPr/>
            <p:nvPr/>
          </p:nvSpPr>
          <p:spPr>
            <a:xfrm>
              <a:off x="22508685" y="3280686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AutoShape 206"/>
            <p:cNvSpPr/>
            <p:nvPr/>
          </p:nvSpPr>
          <p:spPr>
            <a:xfrm>
              <a:off x="22508685" y="411433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AutoShape 207"/>
            <p:cNvSpPr/>
            <p:nvPr/>
          </p:nvSpPr>
          <p:spPr>
            <a:xfrm>
              <a:off x="22508685" y="4946526"/>
              <a:ext cx="399934" cy="552815"/>
            </a:xfrm>
            <a:prstGeom prst="rect">
              <a:avLst/>
            </a:prstGeom>
            <a:solidFill>
              <a:srgbClr val="8535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208"/>
            <p:cNvSpPr/>
            <p:nvPr/>
          </p:nvSpPr>
          <p:spPr>
            <a:xfrm>
              <a:off x="22508685" y="6189855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209"/>
            <p:cNvSpPr/>
            <p:nvPr/>
          </p:nvSpPr>
          <p:spPr>
            <a:xfrm>
              <a:off x="22508685" y="6918124"/>
              <a:ext cx="399934" cy="552815"/>
            </a:xfrm>
            <a:prstGeom prst="rect">
              <a:avLst/>
            </a:prstGeom>
            <a:solidFill>
              <a:srgbClr val="8535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AutoShape 210"/>
            <p:cNvSpPr/>
            <p:nvPr/>
          </p:nvSpPr>
          <p:spPr>
            <a:xfrm>
              <a:off x="22496707" y="7730241"/>
              <a:ext cx="399934" cy="552815"/>
            </a:xfrm>
            <a:prstGeom prst="rect">
              <a:avLst/>
            </a:prstGeom>
            <a:solidFill>
              <a:srgbClr val="8535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AutoShape 211"/>
            <p:cNvSpPr/>
            <p:nvPr/>
          </p:nvSpPr>
          <p:spPr>
            <a:xfrm>
              <a:off x="22496707" y="8458511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AutoShape 212"/>
            <p:cNvSpPr/>
            <p:nvPr/>
          </p:nvSpPr>
          <p:spPr>
            <a:xfrm>
              <a:off x="22508685" y="9270628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AutoShape 213"/>
            <p:cNvSpPr/>
            <p:nvPr/>
          </p:nvSpPr>
          <p:spPr>
            <a:xfrm>
              <a:off x="22508685" y="10513957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AutoShape 214"/>
            <p:cNvSpPr/>
            <p:nvPr/>
          </p:nvSpPr>
          <p:spPr>
            <a:xfrm>
              <a:off x="22496707" y="11326073"/>
              <a:ext cx="399934" cy="552815"/>
            </a:xfrm>
            <a:prstGeom prst="rect">
              <a:avLst/>
            </a:pr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TextBox 215"/>
            <p:cNvSpPr txBox="1"/>
            <p:nvPr/>
          </p:nvSpPr>
          <p:spPr>
            <a:xfrm>
              <a:off x="550977" y="-17698"/>
              <a:ext cx="12489483" cy="1248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562"/>
                </a:lnSpc>
              </a:pPr>
              <a:r>
                <a:rPr lang="en-US" sz="5401" b="1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Implementation Timeline</a:t>
              </a:r>
            </a:p>
          </p:txBody>
        </p:sp>
        <p:sp>
          <p:nvSpPr>
            <p:cNvPr id="216" name="AutoShape 216"/>
            <p:cNvSpPr/>
            <p:nvPr/>
          </p:nvSpPr>
          <p:spPr>
            <a:xfrm>
              <a:off x="0" y="12841800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17"/>
            <p:cNvSpPr/>
            <p:nvPr/>
          </p:nvSpPr>
          <p:spPr>
            <a:xfrm>
              <a:off x="20175149" y="0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5"/>
                  </a:lnTo>
                  <a:lnTo>
                    <a:pt x="0" y="1078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15540" y="0"/>
            <a:ext cx="7872460" cy="10287000"/>
            <a:chOff x="0" y="0"/>
            <a:chExt cx="121965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650" cy="1593725"/>
            </a:xfrm>
            <a:custGeom>
              <a:avLst/>
              <a:gdLst/>
              <a:ahLst/>
              <a:cxnLst/>
              <a:rect l="l" t="t" r="r" b="b"/>
              <a:pathLst>
                <a:path w="1219650" h="1593725">
                  <a:moveTo>
                    <a:pt x="0" y="0"/>
                  </a:moveTo>
                  <a:lnTo>
                    <a:pt x="1219650" y="0"/>
                  </a:lnTo>
                  <a:lnTo>
                    <a:pt x="121965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3586" r="-435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29767" y="731654"/>
            <a:ext cx="18547535" cy="9517246"/>
            <a:chOff x="0" y="0"/>
            <a:chExt cx="24730047" cy="12689661"/>
          </a:xfrm>
        </p:grpSpPr>
        <p:grpSp>
          <p:nvGrpSpPr>
            <p:cNvPr id="5" name="Group 5"/>
            <p:cNvGrpSpPr/>
            <p:nvPr/>
          </p:nvGrpSpPr>
          <p:grpSpPr>
            <a:xfrm>
              <a:off x="461842" y="4040660"/>
              <a:ext cx="23463764" cy="7328201"/>
              <a:chOff x="0" y="0"/>
              <a:chExt cx="5952844" cy="185919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952844" cy="1859192"/>
              </a:xfrm>
              <a:custGeom>
                <a:avLst/>
                <a:gdLst/>
                <a:ahLst/>
                <a:cxnLst/>
                <a:rect l="l" t="t" r="r" b="b"/>
                <a:pathLst>
                  <a:path w="5952844" h="1859192">
                    <a:moveTo>
                      <a:pt x="5828384" y="1859192"/>
                    </a:moveTo>
                    <a:lnTo>
                      <a:pt x="124460" y="1859192"/>
                    </a:lnTo>
                    <a:cubicBezTo>
                      <a:pt x="55880" y="1859192"/>
                      <a:pt x="0" y="1803312"/>
                      <a:pt x="0" y="173473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28384" y="0"/>
                    </a:lnTo>
                    <a:cubicBezTo>
                      <a:pt x="5896964" y="0"/>
                      <a:pt x="5952844" y="55880"/>
                      <a:pt x="5952844" y="124460"/>
                    </a:cubicBezTo>
                    <a:lnTo>
                      <a:pt x="5952844" y="1734732"/>
                    </a:lnTo>
                    <a:cubicBezTo>
                      <a:pt x="5952844" y="1803312"/>
                      <a:pt x="5896964" y="1859192"/>
                      <a:pt x="5828384" y="1859192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23897" y="1917155"/>
              <a:ext cx="9550229" cy="1212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87"/>
                </a:lnSpc>
              </a:pPr>
              <a:r>
                <a:rPr lang="en-US" sz="5602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How it </a:t>
              </a:r>
              <a:r>
                <a:rPr lang="en-US" sz="5602" b="1">
                  <a:solidFill>
                    <a:srgbClr val="19191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Works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2689661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11209" y="4965183"/>
              <a:ext cx="3407044" cy="52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Step Two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344302" y="4965183"/>
              <a:ext cx="3279985" cy="52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Step Three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3897" y="4965183"/>
              <a:ext cx="3394687" cy="52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Step One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3897" y="6182903"/>
              <a:ext cx="3911233" cy="3115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Begin by activating your account and watching the intro video on your effective date.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011209" y="6182903"/>
              <a:ext cx="4320463" cy="3115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Each month, complete a health activity. We recommend that you start by completing the online HRA.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44302" y="6208303"/>
              <a:ext cx="4306344" cy="3115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You will receive a monthly newsletter via email, text, or mail to stay compliant with the program.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022070" y="4965183"/>
              <a:ext cx="3407044" cy="52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Step Four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022070" y="6182901"/>
              <a:ext cx="4320463" cy="3748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Manage your tasks and beneﬁts on the PHD, including an individual risk proﬁle, a risk resolution center, and health reminders</a:t>
              </a:r>
              <a:r>
                <a:rPr lang="en-US" sz="2499" dirty="0">
                  <a:solidFill>
                    <a:srgbClr val="2B2B2B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.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880247" y="0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5"/>
                  </a:lnTo>
                  <a:lnTo>
                    <a:pt x="0" y="1078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767" y="800100"/>
            <a:ext cx="18547535" cy="9525002"/>
            <a:chOff x="0" y="-7197"/>
            <a:chExt cx="24730047" cy="12700002"/>
          </a:xfrm>
        </p:grpSpPr>
        <p:grpSp>
          <p:nvGrpSpPr>
            <p:cNvPr id="3" name="Group 3"/>
            <p:cNvGrpSpPr/>
            <p:nvPr/>
          </p:nvGrpSpPr>
          <p:grpSpPr>
            <a:xfrm>
              <a:off x="978453" y="297603"/>
              <a:ext cx="15473838" cy="12395202"/>
              <a:chOff x="0" y="0"/>
              <a:chExt cx="3925770" cy="31447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925770" cy="3144709"/>
              </a:xfrm>
              <a:custGeom>
                <a:avLst/>
                <a:gdLst/>
                <a:ahLst/>
                <a:cxnLst/>
                <a:rect l="l" t="t" r="r" b="b"/>
                <a:pathLst>
                  <a:path w="3925770" h="3232627">
                    <a:moveTo>
                      <a:pt x="3801310" y="3232627"/>
                    </a:moveTo>
                    <a:lnTo>
                      <a:pt x="124460" y="3232627"/>
                    </a:lnTo>
                    <a:cubicBezTo>
                      <a:pt x="55880" y="3232627"/>
                      <a:pt x="0" y="3176747"/>
                      <a:pt x="0" y="3108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01310" y="0"/>
                    </a:lnTo>
                    <a:cubicBezTo>
                      <a:pt x="3869890" y="0"/>
                      <a:pt x="3925770" y="55880"/>
                      <a:pt x="3925770" y="124460"/>
                    </a:cubicBezTo>
                    <a:lnTo>
                      <a:pt x="3925770" y="3108167"/>
                    </a:lnTo>
                    <a:cubicBezTo>
                      <a:pt x="3925770" y="3176747"/>
                      <a:pt x="3869890" y="3232627"/>
                      <a:pt x="3801310" y="323262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89804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591203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4801" y="3815381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86167" y="3640097"/>
              <a:ext cx="10556358" cy="745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800"/>
                </a:lnSpc>
              </a:pPr>
              <a:r>
                <a:rPr lang="en-US" sz="3200" spc="-32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Better Employee Health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2744801" y="5484245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686167" y="5420637"/>
              <a:ext cx="9280370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</a:pPr>
              <a:r>
                <a:rPr lang="en-US" sz="3200" spc="-32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Better Employee Benefits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92580" y="7280853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6" y="0"/>
                  </a:lnTo>
                  <a:lnTo>
                    <a:pt x="557786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733947" y="7153764"/>
              <a:ext cx="9280370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</a:pPr>
              <a:r>
                <a:rPr lang="en-US" sz="3200" spc="-32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Enhanced Employee Pay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93916" y="1432413"/>
              <a:ext cx="9894873" cy="1261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 b="1" spc="16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Bottom Line: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792580" y="9013980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6" y="0"/>
                  </a:lnTo>
                  <a:lnTo>
                    <a:pt x="557786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733947" y="8886890"/>
              <a:ext cx="9280370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</a:pPr>
              <a:r>
                <a:rPr lang="en-US" sz="3200" spc="-32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Increased Profits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44801" y="10699416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3"/>
                  </a:lnTo>
                  <a:lnTo>
                    <a:pt x="0" y="510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686167" y="10572326"/>
              <a:ext cx="9280370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</a:pPr>
              <a:r>
                <a:rPr lang="en-US" sz="3200" spc="-32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All while </a:t>
              </a:r>
              <a:r>
                <a:rPr lang="en-US" sz="3200" b="1" spc="-32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REDUCING COSTS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8867423" y="-7197"/>
              <a:ext cx="4327555" cy="1268131"/>
            </a:xfrm>
            <a:custGeom>
              <a:avLst/>
              <a:gdLst/>
              <a:ahLst/>
              <a:cxnLst/>
              <a:rect l="l" t="t" r="r" b="b"/>
              <a:pathLst>
                <a:path w="4327555" h="1268130">
                  <a:moveTo>
                    <a:pt x="0" y="0"/>
                  </a:moveTo>
                  <a:lnTo>
                    <a:pt x="4327556" y="0"/>
                  </a:lnTo>
                  <a:lnTo>
                    <a:pt x="4327556" y="1268130"/>
                  </a:lnTo>
                  <a:lnTo>
                    <a:pt x="0" y="126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767" y="0"/>
            <a:ext cx="18547535" cy="10367962"/>
            <a:chOff x="0" y="0"/>
            <a:chExt cx="24730047" cy="13823950"/>
          </a:xfrm>
        </p:grpSpPr>
        <p:grpSp>
          <p:nvGrpSpPr>
            <p:cNvPr id="3" name="Group 3"/>
            <p:cNvGrpSpPr/>
            <p:nvPr/>
          </p:nvGrpSpPr>
          <p:grpSpPr>
            <a:xfrm>
              <a:off x="173023" y="0"/>
              <a:ext cx="6409978" cy="13716000"/>
              <a:chOff x="0" y="0"/>
              <a:chExt cx="1266169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6616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1266169" h="2709333">
                    <a:moveTo>
                      <a:pt x="0" y="0"/>
                    </a:moveTo>
                    <a:lnTo>
                      <a:pt x="1266169" y="0"/>
                    </a:lnTo>
                    <a:lnTo>
                      <a:pt x="126616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1266169" cy="28045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2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316245" y="1604164"/>
              <a:ext cx="8533513" cy="10507672"/>
              <a:chOff x="0" y="0"/>
              <a:chExt cx="1685632" cy="20755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85632" cy="2075590"/>
              </a:xfrm>
              <a:custGeom>
                <a:avLst/>
                <a:gdLst/>
                <a:ahLst/>
                <a:cxnLst/>
                <a:rect l="l" t="t" r="r" b="b"/>
                <a:pathLst>
                  <a:path w="1685632" h="2075590">
                    <a:moveTo>
                      <a:pt x="120965" y="0"/>
                    </a:moveTo>
                    <a:lnTo>
                      <a:pt x="1564667" y="0"/>
                    </a:lnTo>
                    <a:cubicBezTo>
                      <a:pt x="1631474" y="0"/>
                      <a:pt x="1685632" y="54158"/>
                      <a:pt x="1685632" y="120965"/>
                    </a:cubicBezTo>
                    <a:lnTo>
                      <a:pt x="1685632" y="1954625"/>
                    </a:lnTo>
                    <a:cubicBezTo>
                      <a:pt x="1685632" y="1986706"/>
                      <a:pt x="1672888" y="2017475"/>
                      <a:pt x="1650202" y="2040160"/>
                    </a:cubicBezTo>
                    <a:cubicBezTo>
                      <a:pt x="1627517" y="2062845"/>
                      <a:pt x="1596749" y="2075590"/>
                      <a:pt x="1564667" y="2075590"/>
                    </a:cubicBezTo>
                    <a:lnTo>
                      <a:pt x="120965" y="2075590"/>
                    </a:lnTo>
                    <a:cubicBezTo>
                      <a:pt x="54158" y="2075590"/>
                      <a:pt x="0" y="2021432"/>
                      <a:pt x="0" y="1954625"/>
                    </a:cubicBezTo>
                    <a:lnTo>
                      <a:pt x="0" y="120965"/>
                    </a:lnTo>
                    <a:cubicBezTo>
                      <a:pt x="0" y="54158"/>
                      <a:pt x="54158" y="0"/>
                      <a:pt x="120965" y="0"/>
                    </a:cubicBezTo>
                    <a:close/>
                  </a:path>
                </a:pathLst>
              </a:custGeom>
              <a:solidFill>
                <a:srgbClr val="F9FC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0"/>
                <a:ext cx="1685632" cy="21708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731258" y="2004096"/>
              <a:ext cx="7703488" cy="9707808"/>
              <a:chOff x="0" y="0"/>
              <a:chExt cx="895104" cy="112799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95104" cy="1127995"/>
              </a:xfrm>
              <a:custGeom>
                <a:avLst/>
                <a:gdLst/>
                <a:ahLst/>
                <a:cxnLst/>
                <a:rect l="l" t="t" r="r" b="b"/>
                <a:pathLst>
                  <a:path w="895104" h="1127995">
                    <a:moveTo>
                      <a:pt x="108539" y="0"/>
                    </a:moveTo>
                    <a:lnTo>
                      <a:pt x="786565" y="0"/>
                    </a:lnTo>
                    <a:cubicBezTo>
                      <a:pt x="815351" y="0"/>
                      <a:pt x="842959" y="11435"/>
                      <a:pt x="863314" y="31790"/>
                    </a:cubicBezTo>
                    <a:cubicBezTo>
                      <a:pt x="883669" y="52145"/>
                      <a:pt x="895104" y="79753"/>
                      <a:pt x="895104" y="108539"/>
                    </a:cubicBezTo>
                    <a:lnTo>
                      <a:pt x="895104" y="1019456"/>
                    </a:lnTo>
                    <a:cubicBezTo>
                      <a:pt x="895104" y="1048243"/>
                      <a:pt x="883669" y="1075850"/>
                      <a:pt x="863314" y="1096205"/>
                    </a:cubicBezTo>
                    <a:cubicBezTo>
                      <a:pt x="842959" y="1116560"/>
                      <a:pt x="815351" y="1127995"/>
                      <a:pt x="786565" y="1127995"/>
                    </a:cubicBezTo>
                    <a:lnTo>
                      <a:pt x="108539" y="1127995"/>
                    </a:lnTo>
                    <a:cubicBezTo>
                      <a:pt x="79753" y="1127995"/>
                      <a:pt x="52145" y="1116560"/>
                      <a:pt x="31790" y="1096205"/>
                    </a:cubicBezTo>
                    <a:cubicBezTo>
                      <a:pt x="11435" y="1075850"/>
                      <a:pt x="0" y="1048243"/>
                      <a:pt x="0" y="1019456"/>
                    </a:cubicBezTo>
                    <a:lnTo>
                      <a:pt x="0" y="108539"/>
                    </a:lnTo>
                    <a:cubicBezTo>
                      <a:pt x="0" y="79753"/>
                      <a:pt x="11435" y="52145"/>
                      <a:pt x="31790" y="31790"/>
                    </a:cubicBezTo>
                    <a:cubicBezTo>
                      <a:pt x="52145" y="11435"/>
                      <a:pt x="79753" y="0"/>
                      <a:pt x="108539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4513" r="-445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075884" y="4873161"/>
              <a:ext cx="11109539" cy="389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35"/>
                </a:lnSpc>
              </a:pPr>
              <a:r>
                <a:rPr lang="en-US" sz="6310" b="1" spc="-6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Thank you</a:t>
              </a:r>
              <a:r>
                <a:rPr lang="en-US" sz="6310" spc="-6">
                  <a:solidFill>
                    <a:srgbClr val="2B2B2B"/>
                  </a:solidFill>
                  <a:latin typeface="Poppins"/>
                  <a:ea typeface="Poppins"/>
                  <a:cs typeface="Poppins"/>
                  <a:sym typeface="Poppins"/>
                </a:rPr>
                <a:t> for empowering a healthier tomorrow.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13665200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75149" y="997222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6"/>
                  </a:lnTo>
                  <a:lnTo>
                    <a:pt x="0" y="1078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A6271DE4-F9BF-BCE5-9B7F-AA35FE240034}"/>
              </a:ext>
            </a:extLst>
          </p:cNvPr>
          <p:cNvSpPr/>
          <p:nvPr/>
        </p:nvSpPr>
        <p:spPr>
          <a:xfrm>
            <a:off x="0" y="0"/>
            <a:ext cx="5478541" cy="10287001"/>
          </a:xfrm>
          <a:custGeom>
            <a:avLst/>
            <a:gdLst/>
            <a:ahLst/>
            <a:cxnLst/>
            <a:rect l="l" t="t" r="r" b="b"/>
            <a:pathLst>
              <a:path w="1442908" h="2709333">
                <a:moveTo>
                  <a:pt x="0" y="0"/>
                </a:moveTo>
                <a:lnTo>
                  <a:pt x="1442908" y="0"/>
                </a:lnTo>
                <a:lnTo>
                  <a:pt x="1442908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85359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1705" y="2597131"/>
            <a:ext cx="10702390" cy="1400414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wrap="square" lIns="0" tIns="15270" rIns="0" bIns="0" rtlCol="0">
            <a:spAutoFit/>
          </a:bodyPr>
          <a:lstStyle/>
          <a:p>
            <a:pPr marL="16073" marR="6429" algn="ctr" defTabSz="857250">
              <a:spcBef>
                <a:spcPts val="120"/>
              </a:spcBef>
              <a:defRPr/>
            </a:pPr>
            <a:r>
              <a:rPr lang="en-US" sz="3000" spc="-38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KIEhealth </a:t>
            </a:r>
            <a:r>
              <a:rPr sz="3000" spc="-19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is </a:t>
            </a:r>
            <a:r>
              <a:rPr sz="3000" spc="-7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a </a:t>
            </a:r>
            <a:r>
              <a:rPr lang="en-US" sz="3000" spc="-7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preventative medical plan qualified under Section 125 that is administered through </a:t>
            </a:r>
            <a:r>
              <a:rPr lang="en-US" sz="3000" spc="-13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a robust wellness platform that includes </a:t>
            </a:r>
            <a:r>
              <a:rPr sz="3000" spc="-19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interactive </a:t>
            </a:r>
            <a:r>
              <a:rPr sz="3000" spc="-13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applications </a:t>
            </a:r>
            <a:r>
              <a:rPr sz="3000" spc="-7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with quantifiable analytics</a:t>
            </a:r>
            <a:r>
              <a:rPr lang="en-US" sz="3000" spc="-7" dirty="0">
                <a:solidFill>
                  <a:prstClr val="black"/>
                </a:solidFill>
                <a:latin typeface="Calibri Light"/>
                <a:cs typeface="Calibri Light"/>
              </a:rPr>
              <a:t>.</a:t>
            </a:r>
            <a:endParaRPr sz="3000" dirty="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2013D69-7C73-4E39-9723-12A68749E427}"/>
              </a:ext>
            </a:extLst>
          </p:cNvPr>
          <p:cNvSpPr txBox="1"/>
          <p:nvPr/>
        </p:nvSpPr>
        <p:spPr>
          <a:xfrm>
            <a:off x="6716052" y="4762500"/>
            <a:ext cx="10113695" cy="4535887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wrap="square" lIns="0" tIns="15270" rIns="0" bIns="0" rtlCol="0">
            <a:spAutoFit/>
          </a:bodyPr>
          <a:lstStyle/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No initial setup cost to the employer.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Employees receive an automatic raise with plan.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An overall estimate of potential savings will be provided on each census.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Menu of qualified providers and enhanced medical benefits are built directly within the plan. 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Data analytics utilizing revolutionary technology to manage population health. 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Average employer savings ranges from $400-$600 per employee per year (overall savings is based on number enrolled).</a:t>
            </a:r>
          </a:p>
          <a:p>
            <a:pPr marL="551855" marR="6429" indent="-535781" algn="just" defTabSz="857250">
              <a:spcBef>
                <a:spcPts val="120"/>
              </a:spcBef>
              <a:buFont typeface="Wingdings" panose="05000000000000000000" pitchFamily="2" charset="2"/>
              <a:buChar char="ü"/>
              <a:defRPr/>
            </a:pPr>
            <a:r>
              <a:rPr lang="en-US" sz="2625" spc="-38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A HIPPA-compliant voluntary supplemental medical plan, compliant with IRS codes 125, 213 and 105, and backed by a Legal Protection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BBA9B-B91F-0916-4D80-D73CAC16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676" y="266700"/>
            <a:ext cx="4247123" cy="180554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B47001E-75B8-5DBD-0629-E2C2E31B810A}"/>
              </a:ext>
            </a:extLst>
          </p:cNvPr>
          <p:cNvSpPr txBox="1"/>
          <p:nvPr/>
        </p:nvSpPr>
        <p:spPr>
          <a:xfrm>
            <a:off x="616592" y="385330"/>
            <a:ext cx="4127869" cy="180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6"/>
              </a:lnSpc>
            </a:pPr>
            <a:r>
              <a:rPr lang="en-US" sz="560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is</a:t>
            </a:r>
            <a:r>
              <a:rPr lang="en-US" sz="5605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KIE Health?</a:t>
            </a:r>
          </a:p>
        </p:txBody>
      </p:sp>
    </p:spTree>
    <p:extLst>
      <p:ext uri="{BB962C8B-B14F-4D97-AF65-F5344CB8AC3E}">
        <p14:creationId xmlns:p14="http://schemas.microsoft.com/office/powerpoint/2010/main" val="2101772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22973" y="419100"/>
            <a:ext cx="17442055" cy="8974193"/>
            <a:chOff x="210223" y="-61734"/>
            <a:chExt cx="23330190" cy="11628636"/>
          </a:xfrm>
        </p:grpSpPr>
        <p:grpSp>
          <p:nvGrpSpPr>
            <p:cNvPr id="5" name="Group 5"/>
            <p:cNvGrpSpPr/>
            <p:nvPr/>
          </p:nvGrpSpPr>
          <p:grpSpPr>
            <a:xfrm>
              <a:off x="14470029" y="2999172"/>
              <a:ext cx="9070384" cy="8567730"/>
              <a:chOff x="-1387" y="272314"/>
              <a:chExt cx="2247603" cy="21230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387" y="272314"/>
                <a:ext cx="2247603" cy="2123047"/>
              </a:xfrm>
              <a:custGeom>
                <a:avLst/>
                <a:gdLst/>
                <a:ahLst/>
                <a:cxnLst/>
                <a:rect l="l" t="t" r="r" b="b"/>
                <a:pathLst>
                  <a:path w="2247603" h="2269850">
                    <a:moveTo>
                      <a:pt x="2123143" y="2269850"/>
                    </a:moveTo>
                    <a:lnTo>
                      <a:pt x="124460" y="2269850"/>
                    </a:lnTo>
                    <a:cubicBezTo>
                      <a:pt x="55880" y="2269850"/>
                      <a:pt x="0" y="2213970"/>
                      <a:pt x="0" y="21453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23143" y="0"/>
                    </a:lnTo>
                    <a:cubicBezTo>
                      <a:pt x="2191723" y="0"/>
                      <a:pt x="2247603" y="55880"/>
                      <a:pt x="2247603" y="124460"/>
                    </a:cubicBezTo>
                    <a:lnTo>
                      <a:pt x="2247603" y="2145390"/>
                    </a:lnTo>
                    <a:cubicBezTo>
                      <a:pt x="2247603" y="2213970"/>
                      <a:pt x="2191723" y="2269850"/>
                      <a:pt x="2123143" y="22698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89804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10223" y="4141204"/>
              <a:ext cx="14065484" cy="6007983"/>
            </a:xfrm>
            <a:custGeom>
              <a:avLst/>
              <a:gdLst/>
              <a:ahLst/>
              <a:cxnLst/>
              <a:rect l="l" t="t" r="r" b="b"/>
              <a:pathLst>
                <a:path w="8504172" h="2438123">
                  <a:moveTo>
                    <a:pt x="0" y="0"/>
                  </a:moveTo>
                  <a:lnTo>
                    <a:pt x="8504172" y="0"/>
                  </a:lnTo>
                  <a:lnTo>
                    <a:pt x="8504172" y="2438123"/>
                  </a:lnTo>
                  <a:lnTo>
                    <a:pt x="0" y="2438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163285" y="252068"/>
              <a:ext cx="3681986" cy="1078954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5"/>
                  </a:lnTo>
                  <a:lnTo>
                    <a:pt x="0" y="1078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889084" y="3690345"/>
              <a:ext cx="8232271" cy="7392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3"/>
                </a:lnSpc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Using validated and award-winning AI and Care Navigation, Group Advisors can:​</a:t>
              </a:r>
            </a:p>
            <a:p>
              <a:pPr algn="l">
                <a:lnSpc>
                  <a:spcPts val="2545"/>
                </a:lnSpc>
              </a:pPr>
              <a:endParaRPr lang="en-US" sz="2495" spc="74" dirty="0">
                <a:solidFill>
                  <a:srgbClr val="F9FCF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38744" lvl="1" indent="-269372" algn="l">
                <a:lnSpc>
                  <a:spcPts val="3493"/>
                </a:lnSpc>
                <a:buFont typeface="Arial"/>
                <a:buChar char="•"/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Predict future medical issues​</a:t>
              </a:r>
            </a:p>
            <a:p>
              <a:pPr marL="538744" lvl="1" indent="-269372" algn="l">
                <a:lnSpc>
                  <a:spcPts val="3493"/>
                </a:lnSpc>
                <a:buFont typeface="Arial"/>
                <a:buChar char="•"/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Predict cost of these issues​</a:t>
              </a:r>
            </a:p>
            <a:p>
              <a:pPr marL="538744" lvl="1" indent="-269372" algn="l">
                <a:lnSpc>
                  <a:spcPts val="3493"/>
                </a:lnSpc>
                <a:buFont typeface="Arial"/>
                <a:buChar char="•"/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Engage employees to prevent disease​</a:t>
              </a:r>
            </a:p>
            <a:p>
              <a:pPr marL="538744" lvl="1" indent="-269372" algn="l">
                <a:lnSpc>
                  <a:spcPts val="3493"/>
                </a:lnSpc>
                <a:buFont typeface="Arial"/>
                <a:buChar char="•"/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Reward employees for engaging​</a:t>
              </a:r>
            </a:p>
            <a:p>
              <a:pPr marL="538744" lvl="1" indent="-269372" algn="l">
                <a:lnSpc>
                  <a:spcPts val="3493"/>
                </a:lnSpc>
                <a:buFont typeface="Arial"/>
                <a:buChar char="•"/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Improve your bottom line​</a:t>
              </a:r>
            </a:p>
            <a:p>
              <a:pPr algn="l">
                <a:lnSpc>
                  <a:spcPts val="3493"/>
                </a:lnSpc>
              </a:pPr>
              <a:endParaRPr lang="en-US" sz="2495" spc="74" dirty="0">
                <a:solidFill>
                  <a:srgbClr val="F9FCF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493"/>
                </a:lnSpc>
              </a:pPr>
              <a:r>
                <a:rPr lang="en-US" sz="2495" spc="74" dirty="0">
                  <a:solidFill>
                    <a:srgbClr val="F9FCFB"/>
                  </a:solidFill>
                  <a:latin typeface="Open Sans"/>
                  <a:ea typeface="Open Sans"/>
                  <a:cs typeface="Open Sans"/>
                  <a:sym typeface="Open Sans"/>
                </a:rPr>
                <a:t>At no out-of-pocket cost to you or your employees.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72252" y="-61734"/>
              <a:ext cx="7620515" cy="2397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16"/>
                </a:lnSpc>
                <a:spcBef>
                  <a:spcPct val="0"/>
                </a:spcBef>
              </a:pPr>
              <a:r>
                <a:rPr lang="en-US" sz="5154" b="1" spc="-5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Validated</a:t>
              </a:r>
              <a:r>
                <a:rPr lang="en-US" sz="5154" spc="-51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to</a:t>
              </a:r>
            </a:p>
            <a:p>
              <a:pPr algn="l">
                <a:lnSpc>
                  <a:spcPts val="7216"/>
                </a:lnSpc>
                <a:spcBef>
                  <a:spcPct val="0"/>
                </a:spcBef>
              </a:pPr>
              <a:r>
                <a:rPr lang="en-US" sz="5154" spc="-51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Make a Difference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767" y="0"/>
            <a:ext cx="18547535" cy="10367962"/>
            <a:chOff x="0" y="0"/>
            <a:chExt cx="24730047" cy="13823950"/>
          </a:xfrm>
        </p:grpSpPr>
        <p:grpSp>
          <p:nvGrpSpPr>
            <p:cNvPr id="3" name="Group 3"/>
            <p:cNvGrpSpPr/>
            <p:nvPr/>
          </p:nvGrpSpPr>
          <p:grpSpPr>
            <a:xfrm>
              <a:off x="14014954" y="0"/>
              <a:ext cx="10715093" cy="13716000"/>
              <a:chOff x="0" y="0"/>
              <a:chExt cx="1245036" cy="15937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45036" cy="1593725"/>
              </a:xfrm>
              <a:custGeom>
                <a:avLst/>
                <a:gdLst/>
                <a:ahLst/>
                <a:cxnLst/>
                <a:rect l="l" t="t" r="r" b="b"/>
                <a:pathLst>
                  <a:path w="1245036" h="1593725">
                    <a:moveTo>
                      <a:pt x="0" y="0"/>
                    </a:moveTo>
                    <a:lnTo>
                      <a:pt x="1245036" y="0"/>
                    </a:lnTo>
                    <a:lnTo>
                      <a:pt x="1245036" y="1593725"/>
                    </a:lnTo>
                    <a:lnTo>
                      <a:pt x="0" y="15937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1333" r="-71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822047" y="6546145"/>
              <a:ext cx="21363376" cy="4955211"/>
              <a:chOff x="0" y="0"/>
              <a:chExt cx="4219926" cy="97880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19926" cy="978807"/>
              </a:xfrm>
              <a:custGeom>
                <a:avLst/>
                <a:gdLst/>
                <a:ahLst/>
                <a:cxnLst/>
                <a:rect l="l" t="t" r="r" b="b"/>
                <a:pathLst>
                  <a:path w="4219926" h="978807">
                    <a:moveTo>
                      <a:pt x="48319" y="0"/>
                    </a:moveTo>
                    <a:lnTo>
                      <a:pt x="4171607" y="0"/>
                    </a:lnTo>
                    <a:cubicBezTo>
                      <a:pt x="4184422" y="0"/>
                      <a:pt x="4196712" y="5091"/>
                      <a:pt x="4205774" y="14152"/>
                    </a:cubicBezTo>
                    <a:cubicBezTo>
                      <a:pt x="4214835" y="23214"/>
                      <a:pt x="4219926" y="35504"/>
                      <a:pt x="4219926" y="48319"/>
                    </a:cubicBezTo>
                    <a:lnTo>
                      <a:pt x="4219926" y="930488"/>
                    </a:lnTo>
                    <a:cubicBezTo>
                      <a:pt x="4219926" y="943303"/>
                      <a:pt x="4214835" y="955593"/>
                      <a:pt x="4205774" y="964655"/>
                    </a:cubicBezTo>
                    <a:cubicBezTo>
                      <a:pt x="4196712" y="973716"/>
                      <a:pt x="4184422" y="978807"/>
                      <a:pt x="4171607" y="978807"/>
                    </a:cubicBezTo>
                    <a:lnTo>
                      <a:pt x="48319" y="978807"/>
                    </a:lnTo>
                    <a:cubicBezTo>
                      <a:pt x="35504" y="978807"/>
                      <a:pt x="23214" y="973716"/>
                      <a:pt x="14152" y="964655"/>
                    </a:cubicBezTo>
                    <a:cubicBezTo>
                      <a:pt x="5091" y="955593"/>
                      <a:pt x="0" y="943303"/>
                      <a:pt x="0" y="930488"/>
                    </a:cubicBezTo>
                    <a:lnTo>
                      <a:pt x="0" y="48319"/>
                    </a:lnTo>
                    <a:cubicBezTo>
                      <a:pt x="0" y="35504"/>
                      <a:pt x="5091" y="23214"/>
                      <a:pt x="14152" y="14152"/>
                    </a:cubicBezTo>
                    <a:cubicBezTo>
                      <a:pt x="23214" y="5091"/>
                      <a:pt x="35504" y="0"/>
                      <a:pt x="48319" y="0"/>
                    </a:cubicBezTo>
                    <a:close/>
                  </a:path>
                </a:pathLst>
              </a:custGeom>
              <a:solidFill>
                <a:srgbClr val="85359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95250"/>
                <a:ext cx="4219926" cy="10740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6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015500" y="3693543"/>
              <a:ext cx="11349524" cy="1307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563"/>
                </a:lnSpc>
              </a:pPr>
              <a:r>
                <a:rPr lang="en-US" sz="6064" b="1">
                  <a:solidFill>
                    <a:srgbClr val="19191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Dual Approach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54158" y="7447848"/>
              <a:ext cx="4402658" cy="51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5"/>
                </a:lnSpc>
              </a:pPr>
              <a:r>
                <a:rPr lang="en-US" sz="235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Well-Being Services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54158" y="8413652"/>
              <a:ext cx="6806791" cy="220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17"/>
                </a:lnSpc>
              </a:pPr>
              <a:r>
                <a:rPr lang="en-US" sz="1774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It includes both a benefit payment for participating in monthly activities and access to a comprehensive suite of health tools. These include advanced health tracking software, 24/7 telemedicine with a $0 co-pay, online learning modules, health screenings, and more.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64647" y="7447848"/>
              <a:ext cx="5680696" cy="51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5"/>
                </a:lnSpc>
              </a:pPr>
              <a:r>
                <a:rPr lang="en-US" sz="235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Section 125 Cafeteria Plan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64647" y="8446414"/>
              <a:ext cx="5680696" cy="1467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17"/>
                </a:lnSpc>
              </a:pPr>
              <a:r>
                <a:rPr lang="en-US" sz="1774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The Section 125 cafeteria plan allows you to cover the cost of participating in the wellness program on a pre-tax basis through salary reduction.​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13665200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15500" y="1371600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6" y="0"/>
                  </a:lnTo>
                  <a:lnTo>
                    <a:pt x="3681986" y="1078955"/>
                  </a:lnTo>
                  <a:lnTo>
                    <a:pt x="0" y="1078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129" y="472288"/>
            <a:ext cx="5563504" cy="203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6"/>
              </a:lnSpc>
            </a:pPr>
            <a:r>
              <a:rPr lang="en-US" sz="6269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lang="en-US" sz="6269" b="1">
                <a:solidFill>
                  <a:srgbClr val="191919"/>
                </a:solidFill>
                <a:latin typeface="Poppins Bold"/>
                <a:ea typeface="Poppins Bold"/>
                <a:cs typeface="Poppins Bold"/>
                <a:sym typeface="Poppins Bold"/>
              </a:rPr>
              <a:t>KIE Health</a:t>
            </a:r>
            <a:r>
              <a:rPr lang="en-US" sz="6269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Offers: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59129" y="3080932"/>
            <a:ext cx="7221723" cy="6654073"/>
            <a:chOff x="0" y="0"/>
            <a:chExt cx="2252656" cy="2075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2656" cy="2075590"/>
            </a:xfrm>
            <a:custGeom>
              <a:avLst/>
              <a:gdLst/>
              <a:ahLst/>
              <a:cxnLst/>
              <a:rect l="l" t="t" r="r" b="b"/>
              <a:pathLst>
                <a:path w="2252656" h="2075590">
                  <a:moveTo>
                    <a:pt x="107203" y="0"/>
                  </a:moveTo>
                  <a:lnTo>
                    <a:pt x="2145452" y="0"/>
                  </a:lnTo>
                  <a:cubicBezTo>
                    <a:pt x="2173884" y="0"/>
                    <a:pt x="2201152" y="11295"/>
                    <a:pt x="2221256" y="31399"/>
                  </a:cubicBezTo>
                  <a:cubicBezTo>
                    <a:pt x="2241361" y="51504"/>
                    <a:pt x="2252656" y="78771"/>
                    <a:pt x="2252656" y="107203"/>
                  </a:cubicBezTo>
                  <a:lnTo>
                    <a:pt x="2252656" y="1968386"/>
                  </a:lnTo>
                  <a:cubicBezTo>
                    <a:pt x="2252656" y="1996818"/>
                    <a:pt x="2241361" y="2024086"/>
                    <a:pt x="2221256" y="2044191"/>
                  </a:cubicBezTo>
                  <a:cubicBezTo>
                    <a:pt x="2201152" y="2064295"/>
                    <a:pt x="2173884" y="2075590"/>
                    <a:pt x="2145452" y="2075590"/>
                  </a:cubicBezTo>
                  <a:lnTo>
                    <a:pt x="107203" y="2075590"/>
                  </a:lnTo>
                  <a:cubicBezTo>
                    <a:pt x="78771" y="2075590"/>
                    <a:pt x="51504" y="2064295"/>
                    <a:pt x="31399" y="2044191"/>
                  </a:cubicBezTo>
                  <a:cubicBezTo>
                    <a:pt x="11295" y="2024086"/>
                    <a:pt x="0" y="1996818"/>
                    <a:pt x="0" y="1968386"/>
                  </a:cubicBezTo>
                  <a:lnTo>
                    <a:pt x="0" y="107203"/>
                  </a:lnTo>
                  <a:cubicBezTo>
                    <a:pt x="0" y="78771"/>
                    <a:pt x="11295" y="51504"/>
                    <a:pt x="31399" y="31399"/>
                  </a:cubicBezTo>
                  <a:cubicBezTo>
                    <a:pt x="51504" y="11295"/>
                    <a:pt x="78771" y="0"/>
                    <a:pt x="107203" y="0"/>
                  </a:cubicBezTo>
                  <a:close/>
                </a:path>
              </a:pathLst>
            </a:custGeom>
            <a:solidFill>
              <a:srgbClr val="DD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252656" cy="2170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0345" y="3334192"/>
            <a:ext cx="6519292" cy="6147552"/>
            <a:chOff x="0" y="0"/>
            <a:chExt cx="1196204" cy="1127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6205" cy="1127995"/>
            </a:xfrm>
            <a:custGeom>
              <a:avLst/>
              <a:gdLst/>
              <a:ahLst/>
              <a:cxnLst/>
              <a:rect l="l" t="t" r="r" b="b"/>
              <a:pathLst>
                <a:path w="1196205" h="1127995">
                  <a:moveTo>
                    <a:pt x="96191" y="0"/>
                  </a:moveTo>
                  <a:lnTo>
                    <a:pt x="1100014" y="0"/>
                  </a:lnTo>
                  <a:cubicBezTo>
                    <a:pt x="1153138" y="0"/>
                    <a:pt x="1196205" y="43066"/>
                    <a:pt x="1196205" y="96191"/>
                  </a:cubicBezTo>
                  <a:lnTo>
                    <a:pt x="1196205" y="1031804"/>
                  </a:lnTo>
                  <a:cubicBezTo>
                    <a:pt x="1196205" y="1057316"/>
                    <a:pt x="1186070" y="1081782"/>
                    <a:pt x="1168031" y="1099822"/>
                  </a:cubicBezTo>
                  <a:cubicBezTo>
                    <a:pt x="1149992" y="1117861"/>
                    <a:pt x="1125525" y="1127995"/>
                    <a:pt x="1100014" y="1127995"/>
                  </a:cubicBezTo>
                  <a:lnTo>
                    <a:pt x="96191" y="1127995"/>
                  </a:lnTo>
                  <a:cubicBezTo>
                    <a:pt x="70679" y="1127995"/>
                    <a:pt x="46213" y="1117861"/>
                    <a:pt x="28174" y="1099822"/>
                  </a:cubicBezTo>
                  <a:cubicBezTo>
                    <a:pt x="10134" y="1081782"/>
                    <a:pt x="0" y="1057316"/>
                    <a:pt x="0" y="1031804"/>
                  </a:cubicBezTo>
                  <a:lnTo>
                    <a:pt x="0" y="96191"/>
                  </a:lnTo>
                  <a:cubicBezTo>
                    <a:pt x="0" y="70679"/>
                    <a:pt x="10134" y="46213"/>
                    <a:pt x="28174" y="28174"/>
                  </a:cubicBezTo>
                  <a:cubicBezTo>
                    <a:pt x="46213" y="10134"/>
                    <a:pt x="70679" y="0"/>
                    <a:pt x="96191" y="0"/>
                  </a:cubicBezTo>
                  <a:close/>
                </a:path>
              </a:pathLst>
            </a:custGeom>
            <a:blipFill>
              <a:blip r:embed="rId2"/>
              <a:stretch>
                <a:fillRect l="-59014" r="-59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418083" y="8910112"/>
            <a:ext cx="6855960" cy="65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28211C"/>
                </a:solidFill>
                <a:latin typeface="Open Sans"/>
                <a:ea typeface="Open Sans"/>
                <a:cs typeface="Open Sans"/>
                <a:sym typeface="Open Sans"/>
              </a:rPr>
              <a:t>Employers, on average, will save $600/employee per year in payroll tax savings with no out-of-pocket cost.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18083" y="1590506"/>
            <a:ext cx="5895968" cy="65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28211C"/>
                </a:solidFill>
                <a:latin typeface="Open Sans"/>
                <a:ea typeface="Open Sans"/>
                <a:cs typeface="Open Sans"/>
                <a:sym typeface="Open Sans"/>
              </a:rPr>
              <a:t>The program offers health coaching, telemedicine, behavioral health, and more!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18083" y="3128557"/>
            <a:ext cx="5895968" cy="98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28211C"/>
                </a:solidFill>
                <a:latin typeface="Open Sans"/>
                <a:ea typeface="Open Sans"/>
                <a:cs typeface="Open Sans"/>
                <a:sym typeface="Open Sans"/>
              </a:rPr>
              <a:t>Increase employee engagement with preventative healthcare and educate them about health risks before they become serious.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18083" y="5353491"/>
            <a:ext cx="6855960" cy="98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28211C"/>
                </a:solidFill>
                <a:latin typeface="Open Sans"/>
                <a:ea typeface="Open Sans"/>
                <a:cs typeface="Open Sans"/>
                <a:sym typeface="Open Sans"/>
              </a:rPr>
              <a:t>Research shows that it’s mostly your healthy population that participates in programs. Our program incentivizes all parties to engage—even the unhealthiest.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8083" y="7265583"/>
            <a:ext cx="6855960" cy="65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4">
                <a:solidFill>
                  <a:srgbClr val="28211C"/>
                </a:solidFill>
                <a:latin typeface="Open Sans"/>
                <a:ea typeface="Open Sans"/>
                <a:cs typeface="Open Sans"/>
                <a:sym typeface="Open Sans"/>
              </a:rPr>
              <a:t>Employees on the program will see an increase in take-home pay with participation and no out-of-pocket cost.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18083" y="1059227"/>
            <a:ext cx="6855960" cy="35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>
                <a:solidFill>
                  <a:srgbClr val="28211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Health Benefits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18083" y="2597278"/>
            <a:ext cx="6855960" cy="35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>
                <a:solidFill>
                  <a:srgbClr val="28211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Increased Education &amp; Engagement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8083" y="4458765"/>
            <a:ext cx="4948257" cy="71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>
                <a:solidFill>
                  <a:srgbClr val="28211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Proactively Reach Employees With the Highest Medical Claims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18083" y="6734304"/>
            <a:ext cx="6855960" cy="35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>
                <a:solidFill>
                  <a:srgbClr val="28211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Employees Boost Their Income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18083" y="8378833"/>
            <a:ext cx="6855960" cy="35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>
                <a:solidFill>
                  <a:srgbClr val="28211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Employers Savings</a:t>
            </a:r>
          </a:p>
        </p:txBody>
      </p:sp>
      <p:sp>
        <p:nvSpPr>
          <p:cNvPr id="18" name="Freeform 18"/>
          <p:cNvSpPr/>
          <p:nvPr/>
        </p:nvSpPr>
        <p:spPr>
          <a:xfrm>
            <a:off x="8338078" y="1028700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0"/>
                </a:lnTo>
                <a:lnTo>
                  <a:pt x="0" y="38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338078" y="2566751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0"/>
                </a:lnTo>
                <a:lnTo>
                  <a:pt x="0" y="38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338078" y="4455075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1"/>
                </a:lnTo>
                <a:lnTo>
                  <a:pt x="0" y="38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338078" y="6703840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0"/>
                </a:lnTo>
                <a:lnTo>
                  <a:pt x="0" y="38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338078" y="8348368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1"/>
                </a:lnTo>
                <a:lnTo>
                  <a:pt x="0" y="38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-259535" y="10225542"/>
            <a:ext cx="18547535" cy="0"/>
          </a:xfrm>
          <a:prstGeom prst="line">
            <a:avLst/>
          </a:prstGeom>
          <a:ln w="238125" cap="flat">
            <a:solidFill>
              <a:srgbClr val="8535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001594" y="536588"/>
            <a:ext cx="2761490" cy="809217"/>
          </a:xfrm>
          <a:custGeom>
            <a:avLst/>
            <a:gdLst/>
            <a:ahLst/>
            <a:cxnLst/>
            <a:rect l="l" t="t" r="r" b="b"/>
            <a:pathLst>
              <a:path w="2761490" h="809217">
                <a:moveTo>
                  <a:pt x="0" y="0"/>
                </a:moveTo>
                <a:lnTo>
                  <a:pt x="2761491" y="0"/>
                </a:lnTo>
                <a:lnTo>
                  <a:pt x="2761491" y="809216"/>
                </a:lnTo>
                <a:lnTo>
                  <a:pt x="0" y="809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72" y="1028701"/>
            <a:ext cx="11605378" cy="9294210"/>
            <a:chOff x="0" y="0"/>
            <a:chExt cx="3925770" cy="3232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25770" cy="3232627"/>
            </a:xfrm>
            <a:custGeom>
              <a:avLst/>
              <a:gdLst/>
              <a:ahLst/>
              <a:cxnLst/>
              <a:rect l="l" t="t" r="r" b="b"/>
              <a:pathLst>
                <a:path w="3925770" h="3232627">
                  <a:moveTo>
                    <a:pt x="3801310" y="3232627"/>
                  </a:moveTo>
                  <a:lnTo>
                    <a:pt x="124460" y="3232627"/>
                  </a:lnTo>
                  <a:cubicBezTo>
                    <a:pt x="55880" y="3232627"/>
                    <a:pt x="0" y="3176747"/>
                    <a:pt x="0" y="31081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1310" y="0"/>
                  </a:lnTo>
                  <a:cubicBezTo>
                    <a:pt x="3869890" y="0"/>
                    <a:pt x="3925770" y="55880"/>
                    <a:pt x="3925770" y="124460"/>
                  </a:cubicBezTo>
                  <a:lnTo>
                    <a:pt x="3925770" y="3108167"/>
                  </a:lnTo>
                  <a:cubicBezTo>
                    <a:pt x="3925770" y="3176747"/>
                    <a:pt x="3869890" y="3232627"/>
                    <a:pt x="3801310" y="32326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9804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29767" y="10248900"/>
            <a:ext cx="18547535" cy="0"/>
          </a:xfrm>
          <a:prstGeom prst="line">
            <a:avLst/>
          </a:prstGeom>
          <a:ln w="238125" cap="flat">
            <a:solidFill>
              <a:srgbClr val="8535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1863" y="4058620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1"/>
                </a:lnTo>
                <a:lnTo>
                  <a:pt x="0" y="382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47888" y="3903345"/>
            <a:ext cx="7917268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</a:pPr>
            <a:r>
              <a:rPr lang="en-US" sz="3200" spc="-32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Personal Health Dashboard™</a:t>
            </a:r>
          </a:p>
        </p:txBody>
      </p:sp>
      <p:sp>
        <p:nvSpPr>
          <p:cNvPr id="7" name="Freeform 7"/>
          <p:cNvSpPr/>
          <p:nvPr/>
        </p:nvSpPr>
        <p:spPr>
          <a:xfrm>
            <a:off x="1441863" y="5472193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0"/>
                </a:lnTo>
                <a:lnTo>
                  <a:pt x="0" y="38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47888" y="5410200"/>
            <a:ext cx="696027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</a:pPr>
            <a:r>
              <a:rPr lang="en-US" sz="3200" spc="-32" dirty="0" err="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Wholeistic</a:t>
            </a:r>
            <a:r>
              <a:rPr lang="en-US" sz="3200" spc="-32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™ Coaching</a:t>
            </a:r>
          </a:p>
        </p:txBody>
      </p:sp>
      <p:sp>
        <p:nvSpPr>
          <p:cNvPr id="9" name="Freeform 9"/>
          <p:cNvSpPr/>
          <p:nvPr/>
        </p:nvSpPr>
        <p:spPr>
          <a:xfrm>
            <a:off x="1477698" y="6981575"/>
            <a:ext cx="418339" cy="382780"/>
          </a:xfrm>
          <a:custGeom>
            <a:avLst/>
            <a:gdLst/>
            <a:ahLst/>
            <a:cxnLst/>
            <a:rect l="l" t="t" r="r" b="b"/>
            <a:pathLst>
              <a:path w="418339" h="382780">
                <a:moveTo>
                  <a:pt x="0" y="0"/>
                </a:moveTo>
                <a:lnTo>
                  <a:pt x="418339" y="0"/>
                </a:lnTo>
                <a:lnTo>
                  <a:pt x="418339" y="382780"/>
                </a:lnTo>
                <a:lnTo>
                  <a:pt x="0" y="38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2183723" y="6871970"/>
            <a:ext cx="696027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</a:pPr>
            <a:r>
              <a:rPr lang="en-US" sz="3200" spc="-32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Telemedicine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4332" y="1403689"/>
            <a:ext cx="7421155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44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Employee Benefits Included in the Plan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50674" y="4242435"/>
            <a:ext cx="6136269" cy="4926756"/>
            <a:chOff x="0" y="0"/>
            <a:chExt cx="7467600" cy="59956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4"/>
              <a:stretch>
                <a:fillRect r="-47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44000" y="6648877"/>
            <a:ext cx="5674809" cy="3255002"/>
            <a:chOff x="0" y="0"/>
            <a:chExt cx="7981950" cy="4578350"/>
          </a:xfrm>
        </p:grpSpPr>
        <p:sp>
          <p:nvSpPr>
            <p:cNvPr id="18" name="Freeform 18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5"/>
              <a:stretch>
                <a:fillRect l="-8340" r="-83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325600" y="794497"/>
            <a:ext cx="3437484" cy="1072403"/>
          </a:xfrm>
          <a:custGeom>
            <a:avLst/>
            <a:gdLst/>
            <a:ahLst/>
            <a:cxnLst/>
            <a:rect l="l" t="t" r="r" b="b"/>
            <a:pathLst>
              <a:path w="2761490" h="809217">
                <a:moveTo>
                  <a:pt x="0" y="0"/>
                </a:moveTo>
                <a:lnTo>
                  <a:pt x="2761491" y="0"/>
                </a:lnTo>
                <a:lnTo>
                  <a:pt x="2761491" y="809217"/>
                </a:lnTo>
                <a:lnTo>
                  <a:pt x="0" y="809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767" y="536894"/>
            <a:ext cx="18547535" cy="9712006"/>
            <a:chOff x="0" y="-95250"/>
            <a:chExt cx="24730047" cy="12949342"/>
          </a:xfrm>
        </p:grpSpPr>
        <p:sp>
          <p:nvSpPr>
            <p:cNvPr id="3" name="AutoShape 3"/>
            <p:cNvSpPr/>
            <p:nvPr/>
          </p:nvSpPr>
          <p:spPr>
            <a:xfrm>
              <a:off x="0" y="12854092"/>
              <a:ext cx="24730047" cy="0"/>
            </a:xfrm>
            <a:prstGeom prst="line">
              <a:avLst/>
            </a:prstGeom>
            <a:ln w="3175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74356" y="-95250"/>
              <a:ext cx="12638836" cy="1068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40"/>
                </a:lnSpc>
                <a:spcBef>
                  <a:spcPct val="0"/>
                </a:spcBef>
              </a:pPr>
              <a:r>
                <a:rPr lang="en-US" sz="48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Personal Health Dashboard™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970464" y="3991355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25149" y="3835122"/>
              <a:ext cx="11388043" cy="632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Complete Health Risk Assessment (HRA).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970464" y="5507819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99749" y="5444212"/>
              <a:ext cx="12518361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Complete behavior modification modules.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970464" y="7178983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3"/>
                  </a:lnTo>
                  <a:lnTo>
                    <a:pt x="0" y="510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99749" y="7051893"/>
              <a:ext cx="11736065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Watch over 250 modification modules.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70464" y="8632709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99749" y="8505619"/>
              <a:ext cx="1054930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Connect your wearable directly to the fitness tracker.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970464" y="10759536"/>
              <a:ext cx="557786" cy="510374"/>
            </a:xfrm>
            <a:custGeom>
              <a:avLst/>
              <a:gdLst/>
              <a:ahLst/>
              <a:cxnLst/>
              <a:rect l="l" t="t" r="r" b="b"/>
              <a:pathLst>
                <a:path w="557786" h="510374">
                  <a:moveTo>
                    <a:pt x="0" y="0"/>
                  </a:moveTo>
                  <a:lnTo>
                    <a:pt x="557785" y="0"/>
                  </a:lnTo>
                  <a:lnTo>
                    <a:pt x="557785" y="510374"/>
                  </a:lnTo>
                  <a:lnTo>
                    <a:pt x="0" y="51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099749" y="10632446"/>
              <a:ext cx="10549301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Use the </a:t>
              </a:r>
              <a:r>
                <a:rPr lang="en-US" sz="2799" b="1" spc="-27">
                  <a:solidFill>
                    <a:srgbClr val="000000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Benefits</a:t>
              </a:r>
              <a:r>
                <a:rPr lang="en-US" sz="2799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tab to learn more about additional free benefits.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74356" y="1625958"/>
              <a:ext cx="11490668" cy="1320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0"/>
                </a:lnSpc>
              </a:pPr>
              <a:r>
                <a:rPr lang="en-US" sz="2700" spc="-27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The PHD can be translated into over 60 languages and has many functions.</a:t>
              </a: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009564" y="5545919"/>
              <a:ext cx="8921859" cy="7170869"/>
              <a:chOff x="0" y="0"/>
              <a:chExt cx="7467600" cy="600202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467600" cy="4513580"/>
              </a:xfrm>
              <a:custGeom>
                <a:avLst/>
                <a:gdLst/>
                <a:ahLst/>
                <a:cxnLst/>
                <a:rect l="l" t="t" r="r" b="b"/>
                <a:pathLst>
                  <a:path w="7467600" h="4513580">
                    <a:moveTo>
                      <a:pt x="7127240" y="0"/>
                    </a:moveTo>
                    <a:lnTo>
                      <a:pt x="340360" y="0"/>
                    </a:lnTo>
                    <a:cubicBezTo>
                      <a:pt x="152400" y="0"/>
                      <a:pt x="0" y="152400"/>
                      <a:pt x="0" y="340360"/>
                    </a:cubicBezTo>
                    <a:lnTo>
                      <a:pt x="0" y="4513580"/>
                    </a:lnTo>
                    <a:lnTo>
                      <a:pt x="7467600" y="4513580"/>
                    </a:lnTo>
                    <a:lnTo>
                      <a:pt x="7467600" y="340360"/>
                    </a:lnTo>
                    <a:cubicBezTo>
                      <a:pt x="7467600" y="152400"/>
                      <a:pt x="7315200" y="0"/>
                      <a:pt x="7127240" y="0"/>
                    </a:cubicBezTo>
                    <a:close/>
                    <a:moveTo>
                      <a:pt x="7142480" y="4188460"/>
                    </a:moveTo>
                    <a:lnTo>
                      <a:pt x="314961" y="4188460"/>
                    </a:lnTo>
                    <a:lnTo>
                      <a:pt x="314961" y="353060"/>
                    </a:lnTo>
                    <a:lnTo>
                      <a:pt x="7142480" y="353060"/>
                    </a:lnTo>
                    <a:lnTo>
                      <a:pt x="7142480" y="41884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4514850"/>
                <a:ext cx="7467600" cy="695960"/>
              </a:xfrm>
              <a:custGeom>
                <a:avLst/>
                <a:gdLst/>
                <a:ahLst/>
                <a:cxnLst/>
                <a:rect l="l" t="t" r="r" b="b"/>
                <a:pathLst>
                  <a:path w="7467600" h="695960">
                    <a:moveTo>
                      <a:pt x="0" y="355600"/>
                    </a:moveTo>
                    <a:cubicBezTo>
                      <a:pt x="0" y="543560"/>
                      <a:pt x="152400" y="695960"/>
                      <a:pt x="340360" y="695960"/>
                    </a:cubicBezTo>
                    <a:lnTo>
                      <a:pt x="7127240" y="695960"/>
                    </a:lnTo>
                    <a:cubicBezTo>
                      <a:pt x="7315200" y="695960"/>
                      <a:pt x="7467600" y="543560"/>
                      <a:pt x="7467600" y="355600"/>
                    </a:cubicBezTo>
                    <a:lnTo>
                      <a:pt x="7467600" y="0"/>
                    </a:lnTo>
                    <a:lnTo>
                      <a:pt x="0" y="0"/>
                    </a:lnTo>
                    <a:lnTo>
                      <a:pt x="0" y="35560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429510" y="5210810"/>
                <a:ext cx="2606040" cy="79121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791210">
                    <a:moveTo>
                      <a:pt x="1258570" y="0"/>
                    </a:moveTo>
                    <a:lnTo>
                      <a:pt x="453390" y="0"/>
                    </a:lnTo>
                    <a:cubicBezTo>
                      <a:pt x="453390" y="0"/>
                      <a:pt x="429260" y="370840"/>
                      <a:pt x="403860" y="525780"/>
                    </a:cubicBezTo>
                    <a:cubicBezTo>
                      <a:pt x="359410" y="791210"/>
                      <a:pt x="87630" y="706120"/>
                      <a:pt x="10160" y="762000"/>
                    </a:cubicBezTo>
                    <a:cubicBezTo>
                      <a:pt x="0" y="769620"/>
                      <a:pt x="5080" y="786130"/>
                      <a:pt x="17780" y="786130"/>
                    </a:cubicBezTo>
                    <a:lnTo>
                      <a:pt x="2588260" y="786130"/>
                    </a:lnTo>
                    <a:cubicBezTo>
                      <a:pt x="2600960" y="786130"/>
                      <a:pt x="2606040" y="769620"/>
                      <a:pt x="2595880" y="762000"/>
                    </a:cubicBezTo>
                    <a:cubicBezTo>
                      <a:pt x="2518410" y="706120"/>
                      <a:pt x="2246630" y="791210"/>
                      <a:pt x="2202180" y="525780"/>
                    </a:cubicBezTo>
                    <a:cubicBezTo>
                      <a:pt x="2176780" y="370840"/>
                      <a:pt x="2152650" y="0"/>
                      <a:pt x="2152650" y="0"/>
                    </a:cubicBezTo>
                    <a:lnTo>
                      <a:pt x="1258570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388037" y="395293"/>
                <a:ext cx="6827520" cy="3835400"/>
              </a:xfrm>
              <a:custGeom>
                <a:avLst/>
                <a:gdLst/>
                <a:ahLst/>
                <a:cxnLst/>
                <a:rect l="l" t="t" r="r" b="b"/>
                <a:pathLst>
                  <a:path w="6827520" h="3835400">
                    <a:moveTo>
                      <a:pt x="0" y="0"/>
                    </a:moveTo>
                    <a:lnTo>
                      <a:pt x="6827520" y="0"/>
                    </a:lnTo>
                    <a:lnTo>
                      <a:pt x="6827520" y="3835400"/>
                    </a:lnTo>
                    <a:lnTo>
                      <a:pt x="0" y="383540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473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0175149" y="186114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6"/>
                  </a:lnTo>
                  <a:lnTo>
                    <a:pt x="0" y="1078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79665" y="3202641"/>
            <a:ext cx="3679635" cy="103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29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$75.07</a:t>
            </a:r>
          </a:p>
          <a:p>
            <a:pPr algn="ctr">
              <a:lnSpc>
                <a:spcPts val="4095"/>
              </a:lnSpc>
            </a:pPr>
            <a:r>
              <a:rPr lang="en-US" sz="29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Per-Month Increase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540578" y="4842715"/>
            <a:ext cx="3804154" cy="103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29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$912.84</a:t>
            </a:r>
          </a:p>
          <a:p>
            <a:pPr algn="ctr">
              <a:lnSpc>
                <a:spcPts val="4095"/>
              </a:lnSpc>
            </a:pPr>
            <a:r>
              <a:rPr lang="en-US" sz="29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Per-Year Increase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28600" y="461557"/>
            <a:ext cx="19825090" cy="9854777"/>
            <a:chOff x="0" y="0"/>
            <a:chExt cx="26433454" cy="13139702"/>
          </a:xfrm>
        </p:grpSpPr>
        <p:grpSp>
          <p:nvGrpSpPr>
            <p:cNvPr id="5" name="Group 5"/>
            <p:cNvGrpSpPr/>
            <p:nvPr/>
          </p:nvGrpSpPr>
          <p:grpSpPr>
            <a:xfrm>
              <a:off x="17922981" y="3196532"/>
              <a:ext cx="5798481" cy="4442615"/>
              <a:chOff x="0" y="0"/>
              <a:chExt cx="1145379" cy="8775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45379" cy="877554"/>
              </a:xfrm>
              <a:custGeom>
                <a:avLst/>
                <a:gdLst/>
                <a:ahLst/>
                <a:cxnLst/>
                <a:rect l="l" t="t" r="r" b="b"/>
                <a:pathLst>
                  <a:path w="1145379" h="877554">
                    <a:moveTo>
                      <a:pt x="0" y="0"/>
                    </a:moveTo>
                    <a:lnTo>
                      <a:pt x="1145379" y="0"/>
                    </a:lnTo>
                    <a:lnTo>
                      <a:pt x="1145379" y="877554"/>
                    </a:lnTo>
                    <a:lnTo>
                      <a:pt x="0" y="877554"/>
                    </a:lnTo>
                    <a:close/>
                  </a:path>
                </a:pathLst>
              </a:custGeom>
              <a:solidFill>
                <a:srgbClr val="853594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145379" cy="9251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4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8338235" y="3624253"/>
              <a:ext cx="4906180" cy="134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5"/>
                </a:lnSpc>
              </a:pPr>
              <a:r>
                <a:rPr lang="en-US" sz="292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$71.96</a:t>
              </a:r>
            </a:p>
            <a:p>
              <a:pPr algn="ctr">
                <a:lnSpc>
                  <a:spcPts val="4095"/>
                </a:lnSpc>
              </a:pPr>
              <a:r>
                <a:rPr lang="en-US" sz="292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Per-Month Increase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286119" y="5811018"/>
              <a:ext cx="5072206" cy="134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5"/>
                </a:lnSpc>
              </a:pPr>
              <a:r>
                <a:rPr lang="en-US" sz="292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$863.52</a:t>
              </a:r>
            </a:p>
            <a:p>
              <a:pPr algn="ctr">
                <a:lnSpc>
                  <a:spcPts val="4095"/>
                </a:lnSpc>
              </a:pPr>
              <a:r>
                <a:rPr lang="en-US" sz="292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Per-Year Increase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338235" y="9036147"/>
              <a:ext cx="5158384" cy="1506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6"/>
                </a:lnSpc>
              </a:pPr>
              <a:r>
                <a:rPr lang="en-US" sz="1654" dirty="0">
                  <a:solidFill>
                    <a:srgbClr val="28211C"/>
                  </a:solidFill>
                  <a:latin typeface="Open Sans"/>
                  <a:ea typeface="Open Sans"/>
                  <a:cs typeface="Open Sans"/>
                  <a:sym typeface="Open Sans"/>
                </a:rPr>
                <a:t>KIE Health cannot guarantee the same favorable tax outcome in all situations as federal and state tax laws are continuously changing.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4188" y="-66675"/>
              <a:ext cx="12860962" cy="1029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799" b="1">
                  <a:solidFill>
                    <a:srgbClr val="19191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Paycheck </a:t>
              </a:r>
              <a:r>
                <a:rPr lang="en-US" sz="4799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Example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44188" y="1108257"/>
              <a:ext cx="7716838" cy="496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9"/>
                </a:lnSpc>
                <a:spcBef>
                  <a:spcPct val="0"/>
                </a:spcBef>
              </a:pPr>
              <a:r>
                <a:rPr lang="en-US" sz="2087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Using </a:t>
              </a:r>
              <a:r>
                <a:rPr lang="en-US" sz="208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$31,200.00</a:t>
              </a:r>
              <a:r>
                <a:rPr lang="en-US" sz="2087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per year sample information.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2968252"/>
              <a:ext cx="26433454" cy="0"/>
            </a:xfrm>
            <a:prstGeom prst="line">
              <a:avLst/>
            </a:prstGeom>
            <a:ln w="342900" cap="flat">
              <a:solidFill>
                <a:srgbClr val="8535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234141" y="44116"/>
              <a:ext cx="3681987" cy="1078955"/>
            </a:xfrm>
            <a:custGeom>
              <a:avLst/>
              <a:gdLst/>
              <a:ahLst/>
              <a:cxnLst/>
              <a:rect l="l" t="t" r="r" b="b"/>
              <a:pathLst>
                <a:path w="3681987" h="1078955">
                  <a:moveTo>
                    <a:pt x="0" y="0"/>
                  </a:moveTo>
                  <a:lnTo>
                    <a:pt x="3681987" y="0"/>
                  </a:lnTo>
                  <a:lnTo>
                    <a:pt x="3681987" y="1078955"/>
                  </a:lnTo>
                  <a:lnTo>
                    <a:pt x="0" y="1078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128404"/>
              </p:ext>
            </p:extLst>
          </p:nvPr>
        </p:nvGraphicFramePr>
        <p:xfrm>
          <a:off x="4038600" y="2444315"/>
          <a:ext cx="8235742" cy="6875614"/>
        </p:xfrm>
        <a:graphic>
          <a:graphicData uri="http://schemas.openxmlformats.org/drawingml/2006/table">
            <a:tbl>
              <a:tblPr/>
              <a:tblGrid>
                <a:gridCol w="4239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690">
                <a:tc>
                  <a:txBody>
                    <a:bodyPr/>
                    <a:lstStyle/>
                    <a:p>
                      <a:pPr algn="ctr">
                        <a:lnSpc>
                          <a:spcPts val="949"/>
                        </a:lnSpc>
                        <a:defRPr/>
                      </a:pPr>
                      <a:endParaRPr lang="en-US" sz="1100"/>
                    </a:p>
                  </a:txBody>
                  <a:tcPr marL="70470" marR="70470" marT="70470" marB="70470" anchor="ctr">
                    <a:lnL w="0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3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3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7"/>
                        </a:lnSpc>
                        <a:defRPr/>
                      </a:pPr>
                      <a:r>
                        <a:rPr lang="en-US" sz="1376" b="1">
                          <a:solidFill>
                            <a:srgbClr val="191919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Without KIE Health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3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7"/>
                        </a:lnSpc>
                        <a:defRPr/>
                      </a:pPr>
                      <a:r>
                        <a:rPr lang="en-US" sz="1376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With KIE Health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3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603"/>
                        </a:lnSpc>
                        <a:defRPr/>
                      </a:pPr>
                      <a:r>
                        <a:rPr lang="en-US" sz="1859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Monthly Gross Pay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3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$2,600.00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$2,600.00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Major Medical Premium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Additional Pre-tax Deductions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Wellness Plan Premium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-$1,200.00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Taxable Income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$2,600.00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$1,400.00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Federal Withholding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$142.13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$15.00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Social Security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$161.20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$86.80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Medicare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$37.70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$20.30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State Withholding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$86.69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747F64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$33.66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Post-tax Income </a:t>
                      </a:r>
                      <a:r>
                        <a:rPr lang="en-US" sz="1835">
                          <a:solidFill>
                            <a:srgbClr val="28211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(Paycheck from Employer)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FF3131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$2,172.28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FF2929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$1,244.24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Wellness Reward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FF2929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$1,000.00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709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Amount to Bank Account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$2,172.28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$2,244.24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62573">
                <a:tc>
                  <a:txBody>
                    <a:bodyPr/>
                    <a:lstStyle/>
                    <a:p>
                      <a:pPr algn="l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28211C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Dollars available for employees to use at their discretion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>
                          <a:solidFill>
                            <a:srgbClr val="FF2929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$0.00</a:t>
                      </a:r>
                      <a:endParaRPr lang="en-US" sz="110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0"/>
                        </a:lnSpc>
                        <a:defRPr/>
                      </a:pPr>
                      <a:r>
                        <a:rPr lang="en-US" sz="1835" b="1" dirty="0">
                          <a:solidFill>
                            <a:srgbClr val="FF2929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$71.96</a:t>
                      </a:r>
                      <a:endParaRPr lang="en-US" sz="1100" dirty="0"/>
                    </a:p>
                  </a:txBody>
                  <a:tcPr marL="70470" marR="70470" marT="70470" marB="70470" anchor="ctr">
                    <a:lnL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31" cap="flat" cmpd="sng" algn="ctr">
                      <a:solidFill>
                        <a:srgbClr val="5B6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>
            <a:extLst>
              <a:ext uri="{FF2B5EF4-FFF2-40B4-BE49-F238E27FC236}">
                <a16:creationId xmlns:a16="http://schemas.microsoft.com/office/drawing/2014/main" id="{132F67BA-08E1-4DC7-BAAB-3B9F94736CB2}"/>
              </a:ext>
            </a:extLst>
          </p:cNvPr>
          <p:cNvSpPr txBox="1">
            <a:spLocks/>
          </p:cNvSpPr>
          <p:nvPr/>
        </p:nvSpPr>
        <p:spPr>
          <a:xfrm>
            <a:off x="6677279" y="9159804"/>
            <a:ext cx="10647603" cy="651019"/>
          </a:xfrm>
          <a:prstGeom prst="rect">
            <a:avLst/>
          </a:prstGeom>
        </p:spPr>
        <p:txBody>
          <a:bodyPr vert="horz" wrap="square" lIns="0" tIns="1607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877" defTabSz="857250">
              <a:spcBef>
                <a:spcPts val="127"/>
              </a:spcBef>
              <a:defRPr/>
            </a:pPr>
            <a:r>
              <a:rPr lang="en-US" sz="4125" kern="0" spc="-44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en-US" sz="4125" b="1" kern="0" spc="-44" dirty="0">
                <a:latin typeface="Calibri Light" panose="020F0302020204030204" pitchFamily="34" charset="0"/>
                <a:cs typeface="Calibri Light" panose="020F0302020204030204" pitchFamily="34" charset="0"/>
              </a:rPr>
              <a:t>EMPLOYER SAVINGS &amp; COMPARISONS</a:t>
            </a:r>
            <a:endParaRPr lang="en-US" sz="4125" b="1" kern="0" spc="-19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C26A6-95E1-45AB-87B7-ED6101EDA52B}"/>
              </a:ext>
            </a:extLst>
          </p:cNvPr>
          <p:cNvSpPr/>
          <p:nvPr/>
        </p:nvSpPr>
        <p:spPr>
          <a:xfrm>
            <a:off x="2857500" y="3500556"/>
            <a:ext cx="2786063" cy="27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0C460-A8DA-4625-A3C5-80EA41F24BD9}"/>
              </a:ext>
            </a:extLst>
          </p:cNvPr>
          <p:cNvSpPr/>
          <p:nvPr/>
        </p:nvSpPr>
        <p:spPr>
          <a:xfrm>
            <a:off x="6561444" y="3463957"/>
            <a:ext cx="2786063" cy="27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BCA80-AFA8-46E8-A9BA-C9EA77AAC951}"/>
              </a:ext>
            </a:extLst>
          </p:cNvPr>
          <p:cNvSpPr/>
          <p:nvPr/>
        </p:nvSpPr>
        <p:spPr>
          <a:xfrm>
            <a:off x="1990077" y="2430889"/>
            <a:ext cx="13073063" cy="1612321"/>
          </a:xfrm>
          <a:prstGeom prst="rect">
            <a:avLst/>
          </a:prstGeom>
          <a:solidFill>
            <a:srgbClr val="853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337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4C5F3-C07B-4424-B565-95DF9F954E62}"/>
              </a:ext>
            </a:extLst>
          </p:cNvPr>
          <p:cNvSpPr/>
          <p:nvPr/>
        </p:nvSpPr>
        <p:spPr>
          <a:xfrm>
            <a:off x="2003066" y="4311060"/>
            <a:ext cx="13073063" cy="1612321"/>
          </a:xfrm>
          <a:prstGeom prst="rect">
            <a:avLst/>
          </a:prstGeom>
          <a:solidFill>
            <a:srgbClr val="853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6A1CE1-BA81-4F9D-9793-F3F5D83BEC60}"/>
              </a:ext>
            </a:extLst>
          </p:cNvPr>
          <p:cNvSpPr/>
          <p:nvPr/>
        </p:nvSpPr>
        <p:spPr>
          <a:xfrm>
            <a:off x="2003066" y="6255992"/>
            <a:ext cx="13073063" cy="1612321"/>
          </a:xfrm>
          <a:prstGeom prst="rect">
            <a:avLst/>
          </a:prstGeom>
          <a:solidFill>
            <a:srgbClr val="853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9F4EC-CA22-48DD-AD95-D9D96953FA81}"/>
              </a:ext>
            </a:extLst>
          </p:cNvPr>
          <p:cNvSpPr txBox="1"/>
          <p:nvPr/>
        </p:nvSpPr>
        <p:spPr>
          <a:xfrm>
            <a:off x="2568736" y="2727760"/>
            <a:ext cx="11941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Premium $1000 X 7.65% =  $76.50 - $35.00 Employer Fee=$41.50</a:t>
            </a:r>
          </a:p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Annual Savings  $498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C327DB-2ECB-4225-9B9A-755B0D275FAD}"/>
              </a:ext>
            </a:extLst>
          </p:cNvPr>
          <p:cNvSpPr txBox="1"/>
          <p:nvPr/>
        </p:nvSpPr>
        <p:spPr>
          <a:xfrm>
            <a:off x="2714625" y="4574850"/>
            <a:ext cx="11941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Premium $1200 X 7.65% =  $91.80 - $35.00 Employer Fee=$56.80</a:t>
            </a:r>
          </a:p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Annual Savings  $681.60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1C6657-EBA1-46FB-B526-192AF6BF8C44}"/>
              </a:ext>
            </a:extLst>
          </p:cNvPr>
          <p:cNvSpPr txBox="1"/>
          <p:nvPr/>
        </p:nvSpPr>
        <p:spPr>
          <a:xfrm>
            <a:off x="2857500" y="6554689"/>
            <a:ext cx="11941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Premium $1400 X 7.65% =  $107.10 - $35.00 Employer Fee=$72.10</a:t>
            </a:r>
          </a:p>
          <a:p>
            <a:pPr algn="ctr" defTabSz="857250">
              <a:defRPr/>
            </a:pPr>
            <a:r>
              <a:rPr lang="en-US" sz="3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Annual Savings  $865.20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647C1-1DC0-19A0-10B9-877CAF44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78" y="9120"/>
            <a:ext cx="4153548" cy="17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6213</TotalTime>
  <Words>870</Words>
  <Application>Microsoft Office PowerPoint</Application>
  <PresentationFormat>Custom</PresentationFormat>
  <Paragraphs>147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Poppins</vt:lpstr>
      <vt:lpstr>Poppins Bold</vt:lpstr>
      <vt:lpstr>Calibri Light</vt:lpstr>
      <vt:lpstr>Aptos</vt:lpstr>
      <vt:lpstr>Poppins Light</vt:lpstr>
      <vt:lpstr>Open Sans</vt:lpstr>
      <vt:lpstr>Wingdings</vt:lpstr>
      <vt:lpstr>Lato Bold</vt:lpstr>
      <vt:lpstr>Arimo Bold</vt:lpstr>
      <vt:lpstr>Calibri</vt:lpstr>
      <vt:lpstr>Garet</vt:lpstr>
      <vt:lpstr>Open Sans Light</vt:lpstr>
      <vt:lpstr>Open Sans Bold</vt:lpstr>
      <vt:lpstr>Arial</vt:lpstr>
      <vt:lpstr>Open Sans Medium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 Health Employee Deck</dc:title>
  <dc:creator>Keith Roberts</dc:creator>
  <cp:lastModifiedBy>Keith Roberts</cp:lastModifiedBy>
  <cp:revision>13</cp:revision>
  <dcterms:created xsi:type="dcterms:W3CDTF">2006-08-16T00:00:00Z</dcterms:created>
  <dcterms:modified xsi:type="dcterms:W3CDTF">2026-01-13T15:19:35Z</dcterms:modified>
  <dc:identifier>DAGv2tQzlYA</dc:identifier>
</cp:coreProperties>
</file>